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7" r:id="rId9"/>
    <p:sldId id="268" r:id="rId10"/>
    <p:sldId id="269" r:id="rId11"/>
    <p:sldId id="263" r:id="rId12"/>
    <p:sldId id="264" r:id="rId13"/>
    <p:sldId id="265" r:id="rId14"/>
  </p:sldIdLst>
  <p:sldSz cx="18288000" cy="10287000"/>
  <p:notesSz cx="6858000" cy="9144000"/>
  <p:embeddedFontLst>
    <p:embeddedFont>
      <p:font typeface="Nanum Square" panose="020B0600000101010101" charset="-127"/>
      <p:regular r:id="rId15"/>
    </p:embeddedFont>
    <p:embeddedFont>
      <p:font typeface="Nanum Square Bold" panose="020B0600000101010101" charset="-127"/>
      <p:regular r:id="rId16"/>
    </p:embeddedFont>
    <p:embeddedFont>
      <p:font typeface="Extenda 20 Micro" panose="020B0600000101010101" charset="0"/>
      <p:regular r:id="rId17"/>
    </p:embeddedFont>
    <p:embeddedFont>
      <p:font typeface="Open Sans Bold" panose="020B0600000101010101" charset="0"/>
      <p:regular r:id="rId18"/>
    </p:embeddedFont>
    <p:embeddedFont>
      <p:font typeface="Open Sans Medium" panose="020B0600000101010101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546F7E-2614-4700-B2B7-C974AAE89AFA}" v="3" dt="2024-12-12T15:07:47.6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2.svg"/><Relationship Id="rId7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.svg"/><Relationship Id="rId7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.svg"/><Relationship Id="rId7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.svg"/><Relationship Id="rId7" Type="http://schemas.openxmlformats.org/officeDocument/2006/relationships/image" Target="../media/image3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46798" y="2639730"/>
            <a:ext cx="7194404" cy="3237956"/>
            <a:chOff x="0" y="0"/>
            <a:chExt cx="2172245" cy="9776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2245" cy="977654"/>
            </a:xfrm>
            <a:custGeom>
              <a:avLst/>
              <a:gdLst/>
              <a:ahLst/>
              <a:cxnLst/>
              <a:rect l="l" t="t" r="r" b="b"/>
              <a:pathLst>
                <a:path w="2172245" h="977654">
                  <a:moveTo>
                    <a:pt x="0" y="0"/>
                  </a:moveTo>
                  <a:lnTo>
                    <a:pt x="2172245" y="0"/>
                  </a:lnTo>
                  <a:lnTo>
                    <a:pt x="2172245" y="977654"/>
                  </a:lnTo>
                  <a:lnTo>
                    <a:pt x="0" y="977654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72245" cy="1025279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51052" y="2594808"/>
            <a:ext cx="7385896" cy="3378625"/>
            <a:chOff x="0" y="0"/>
            <a:chExt cx="9847861" cy="450483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55323" cy="255323"/>
              <a:chOff x="0" y="0"/>
              <a:chExt cx="57818" cy="5781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7818" cy="57818"/>
              </a:xfrm>
              <a:custGeom>
                <a:avLst/>
                <a:gdLst/>
                <a:ahLst/>
                <a:cxnLst/>
                <a:rect l="l" t="t" r="r" b="b"/>
                <a:pathLst>
                  <a:path w="57818" h="57818">
                    <a:moveTo>
                      <a:pt x="0" y="0"/>
                    </a:moveTo>
                    <a:lnTo>
                      <a:pt x="57818" y="0"/>
                    </a:lnTo>
                    <a:lnTo>
                      <a:pt x="57818" y="57818"/>
                    </a:lnTo>
                    <a:lnTo>
                      <a:pt x="0" y="57818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2A52B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57818" cy="105443"/>
              </a:xfrm>
              <a:prstGeom prst="rect">
                <a:avLst/>
              </a:prstGeom>
            </p:spPr>
            <p:txBody>
              <a:bodyPr lIns="44312" tIns="44312" rIns="44312" bIns="44312" rtlCol="0" anchor="ctr"/>
              <a:lstStyle/>
              <a:p>
                <a:pPr algn="ctr">
                  <a:lnSpc>
                    <a:spcPts val="232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9592538" y="0"/>
              <a:ext cx="255323" cy="255323"/>
              <a:chOff x="0" y="0"/>
              <a:chExt cx="57818" cy="5781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7818" cy="57818"/>
              </a:xfrm>
              <a:custGeom>
                <a:avLst/>
                <a:gdLst/>
                <a:ahLst/>
                <a:cxnLst/>
                <a:rect l="l" t="t" r="r" b="b"/>
                <a:pathLst>
                  <a:path w="57818" h="57818">
                    <a:moveTo>
                      <a:pt x="0" y="0"/>
                    </a:moveTo>
                    <a:lnTo>
                      <a:pt x="57818" y="0"/>
                    </a:lnTo>
                    <a:lnTo>
                      <a:pt x="57818" y="57818"/>
                    </a:lnTo>
                    <a:lnTo>
                      <a:pt x="0" y="57818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2A52B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57818" cy="105443"/>
              </a:xfrm>
              <a:prstGeom prst="rect">
                <a:avLst/>
              </a:prstGeom>
            </p:spPr>
            <p:txBody>
              <a:bodyPr lIns="44312" tIns="44312" rIns="44312" bIns="44312" rtlCol="0" anchor="ctr"/>
              <a:lstStyle/>
              <a:p>
                <a:pPr algn="ctr">
                  <a:lnSpc>
                    <a:spcPts val="232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4249510"/>
              <a:ext cx="255323" cy="255323"/>
              <a:chOff x="0" y="0"/>
              <a:chExt cx="57818" cy="5781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7818" cy="57818"/>
              </a:xfrm>
              <a:custGeom>
                <a:avLst/>
                <a:gdLst/>
                <a:ahLst/>
                <a:cxnLst/>
                <a:rect l="l" t="t" r="r" b="b"/>
                <a:pathLst>
                  <a:path w="57818" h="57818">
                    <a:moveTo>
                      <a:pt x="0" y="0"/>
                    </a:moveTo>
                    <a:lnTo>
                      <a:pt x="57818" y="0"/>
                    </a:lnTo>
                    <a:lnTo>
                      <a:pt x="57818" y="57818"/>
                    </a:lnTo>
                    <a:lnTo>
                      <a:pt x="0" y="57818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2A52B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57818" cy="105443"/>
              </a:xfrm>
              <a:prstGeom prst="rect">
                <a:avLst/>
              </a:prstGeom>
            </p:spPr>
            <p:txBody>
              <a:bodyPr lIns="44312" tIns="44312" rIns="44312" bIns="44312" rtlCol="0" anchor="ctr"/>
              <a:lstStyle/>
              <a:p>
                <a:pPr algn="ctr">
                  <a:lnSpc>
                    <a:spcPts val="232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9592538" y="4249510"/>
              <a:ext cx="255323" cy="255323"/>
              <a:chOff x="0" y="0"/>
              <a:chExt cx="57818" cy="5781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7818" cy="57818"/>
              </a:xfrm>
              <a:custGeom>
                <a:avLst/>
                <a:gdLst/>
                <a:ahLst/>
                <a:cxnLst/>
                <a:rect l="l" t="t" r="r" b="b"/>
                <a:pathLst>
                  <a:path w="57818" h="57818">
                    <a:moveTo>
                      <a:pt x="0" y="0"/>
                    </a:moveTo>
                    <a:lnTo>
                      <a:pt x="57818" y="0"/>
                    </a:lnTo>
                    <a:lnTo>
                      <a:pt x="57818" y="57818"/>
                    </a:lnTo>
                    <a:lnTo>
                      <a:pt x="0" y="57818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2A52B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57818" cy="105443"/>
              </a:xfrm>
              <a:prstGeom prst="rect">
                <a:avLst/>
              </a:prstGeom>
            </p:spPr>
            <p:txBody>
              <a:bodyPr lIns="44312" tIns="44312" rIns="44312" bIns="44312" rtlCol="0" anchor="ctr"/>
              <a:lstStyle/>
              <a:p>
                <a:pPr algn="ctr">
                  <a:lnSpc>
                    <a:spcPts val="2320"/>
                  </a:lnSpc>
                </a:pPr>
                <a:endParaRPr/>
              </a:p>
            </p:txBody>
          </p:sp>
        </p:grpSp>
      </p:grpSp>
      <p:sp>
        <p:nvSpPr>
          <p:cNvPr id="18" name="TextBox 18"/>
          <p:cNvSpPr txBox="1"/>
          <p:nvPr/>
        </p:nvSpPr>
        <p:spPr>
          <a:xfrm>
            <a:off x="4000500" y="3527724"/>
            <a:ext cx="10287000" cy="3355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92"/>
              </a:lnSpc>
            </a:pPr>
            <a:r>
              <a:rPr lang="en-US" sz="30119" spc="752" dirty="0">
                <a:solidFill>
                  <a:srgbClr val="2A52BF"/>
                </a:solidFill>
                <a:latin typeface="Extenda 20 Micro"/>
                <a:ea typeface="Extenda 20 Micro"/>
                <a:cs typeface="Extenda 20 Micro"/>
                <a:sym typeface="Extenda 20 Micro"/>
              </a:rPr>
              <a:t>PORTFOLIO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897986" y="6903043"/>
            <a:ext cx="10492028" cy="510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ko-KR" altLang="en-US" sz="3000" b="1" spc="-15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매력적인 게임 애니메이션을 추구하는</a:t>
            </a:r>
            <a:r>
              <a:rPr lang="en-US" sz="3000" b="1" spc="-15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ko-KR" altLang="en-US" sz="3000" b="1" spc="-15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정현욱</a:t>
            </a:r>
            <a:r>
              <a:rPr lang="en-US" sz="3000" b="1" spc="-15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입니다</a:t>
            </a:r>
            <a:r>
              <a:rPr lang="en-US" sz="3000" b="1" spc="-15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.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12402457" y="5439682"/>
            <a:ext cx="1007836" cy="1007836"/>
          </a:xfrm>
          <a:custGeom>
            <a:avLst/>
            <a:gdLst/>
            <a:ahLst/>
            <a:cxnLst/>
            <a:rect l="l" t="t" r="r" b="b"/>
            <a:pathLst>
              <a:path w="1007836" h="1007836">
                <a:moveTo>
                  <a:pt x="1007836" y="0"/>
                </a:moveTo>
                <a:lnTo>
                  <a:pt x="0" y="0"/>
                </a:lnTo>
                <a:lnTo>
                  <a:pt x="0" y="1007836"/>
                </a:lnTo>
                <a:lnTo>
                  <a:pt x="1007836" y="1007836"/>
                </a:lnTo>
                <a:lnTo>
                  <a:pt x="100783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9B109-578A-480A-91EF-A1D37F031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>
            <a:extLst>
              <a:ext uri="{FF2B5EF4-FFF2-40B4-BE49-F238E27FC236}">
                <a16:creationId xmlns:a16="http://schemas.microsoft.com/office/drawing/2014/main" id="{1C211158-7CA5-61D4-057B-E8A2697DB697}"/>
              </a:ext>
            </a:extLst>
          </p:cNvPr>
          <p:cNvSpPr/>
          <p:nvPr/>
        </p:nvSpPr>
        <p:spPr>
          <a:xfrm flipV="1">
            <a:off x="476536" y="1210259"/>
            <a:ext cx="0" cy="7470304"/>
          </a:xfrm>
          <a:prstGeom prst="line">
            <a:avLst/>
          </a:prstGeom>
          <a:ln w="47625" cap="flat">
            <a:solidFill>
              <a:srgbClr val="2A52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774538E0-9C64-9E70-084C-982770E17D97}"/>
              </a:ext>
            </a:extLst>
          </p:cNvPr>
          <p:cNvSpPr/>
          <p:nvPr/>
        </p:nvSpPr>
        <p:spPr>
          <a:xfrm flipV="1">
            <a:off x="17811464" y="1210259"/>
            <a:ext cx="0" cy="7470304"/>
          </a:xfrm>
          <a:prstGeom prst="line">
            <a:avLst/>
          </a:prstGeom>
          <a:ln w="47625" cap="flat">
            <a:solidFill>
              <a:srgbClr val="2A52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2B23EB8F-7F28-AE93-8BAC-21CE716AA89A}"/>
              </a:ext>
            </a:extLst>
          </p:cNvPr>
          <p:cNvGrpSpPr/>
          <p:nvPr/>
        </p:nvGrpSpPr>
        <p:grpSpPr>
          <a:xfrm>
            <a:off x="380790" y="1148741"/>
            <a:ext cx="191492" cy="191492"/>
            <a:chOff x="0" y="0"/>
            <a:chExt cx="57818" cy="57818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E1F2F2F-CCB9-7245-DB18-DB9ECD682C95}"/>
                </a:ext>
              </a:extLst>
            </p:cNvPr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31DAC110-0223-C0B6-984A-A031A1932DE9}"/>
                </a:ext>
              </a:extLst>
            </p:cNvPr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1D855F40-42A1-7EDA-6E59-8CAFCAE0A08F}"/>
              </a:ext>
            </a:extLst>
          </p:cNvPr>
          <p:cNvGrpSpPr/>
          <p:nvPr/>
        </p:nvGrpSpPr>
        <p:grpSpPr>
          <a:xfrm>
            <a:off x="17715718" y="1148741"/>
            <a:ext cx="191492" cy="191492"/>
            <a:chOff x="0" y="0"/>
            <a:chExt cx="57818" cy="57818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0A74A46-F207-07F5-FC9A-AAE509CABFF1}"/>
                </a:ext>
              </a:extLst>
            </p:cNvPr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D53F1E45-08D1-FC62-53D1-A93D8DEC624E}"/>
                </a:ext>
              </a:extLst>
            </p:cNvPr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E6CD4C5E-4560-7536-7834-43CB460E2470}"/>
              </a:ext>
            </a:extLst>
          </p:cNvPr>
          <p:cNvGrpSpPr/>
          <p:nvPr/>
        </p:nvGrpSpPr>
        <p:grpSpPr>
          <a:xfrm>
            <a:off x="380790" y="8584817"/>
            <a:ext cx="191492" cy="191492"/>
            <a:chOff x="0" y="0"/>
            <a:chExt cx="57818" cy="57818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737D6C9-B672-4D66-3F44-269E3A3B1D4B}"/>
                </a:ext>
              </a:extLst>
            </p:cNvPr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9C0FAF01-80FE-70FB-1668-D07A71CBD668}"/>
                </a:ext>
              </a:extLst>
            </p:cNvPr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D073113E-04E4-68D0-98CD-66A1B6098F83}"/>
              </a:ext>
            </a:extLst>
          </p:cNvPr>
          <p:cNvGrpSpPr/>
          <p:nvPr/>
        </p:nvGrpSpPr>
        <p:grpSpPr>
          <a:xfrm>
            <a:off x="17715718" y="8584817"/>
            <a:ext cx="191492" cy="191492"/>
            <a:chOff x="0" y="0"/>
            <a:chExt cx="57818" cy="57818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04D799D0-C164-12A5-5E2D-5C5A3AC454A8}"/>
                </a:ext>
              </a:extLst>
            </p:cNvPr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A53088CF-791C-E4F0-49C1-FC0DAE238AC5}"/>
                </a:ext>
              </a:extLst>
            </p:cNvPr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sp>
        <p:nvSpPr>
          <p:cNvPr id="27" name="TextBox 8">
            <a:extLst>
              <a:ext uri="{FF2B5EF4-FFF2-40B4-BE49-F238E27FC236}">
                <a16:creationId xmlns:a16="http://schemas.microsoft.com/office/drawing/2014/main" id="{EE6B9C3D-1C4A-C6AA-EB5A-AA652ABDF12E}"/>
              </a:ext>
            </a:extLst>
          </p:cNvPr>
          <p:cNvSpPr txBox="1"/>
          <p:nvPr/>
        </p:nvSpPr>
        <p:spPr>
          <a:xfrm>
            <a:off x="14118130" y="7847836"/>
            <a:ext cx="3501843" cy="115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8"/>
              </a:lnSpc>
            </a:pPr>
            <a:r>
              <a:rPr lang="en-US" sz="10400" spc="260" dirty="0">
                <a:solidFill>
                  <a:srgbClr val="2A52BF"/>
                </a:solidFill>
                <a:latin typeface="Extenda 20 Micro"/>
                <a:ea typeface="Extenda 20 Micro"/>
                <a:cs typeface="Extenda 20 Micro"/>
                <a:sym typeface="Extenda 20 Micro"/>
              </a:rPr>
              <a:t>PORTFOLIO</a:t>
            </a: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2BA73F69-27CE-7F79-BD3B-7E3302521BFF}"/>
              </a:ext>
            </a:extLst>
          </p:cNvPr>
          <p:cNvSpPr txBox="1"/>
          <p:nvPr/>
        </p:nvSpPr>
        <p:spPr>
          <a:xfrm>
            <a:off x="14118130" y="8694280"/>
            <a:ext cx="3501843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6000" spc="150" dirty="0">
                <a:solidFill>
                  <a:srgbClr val="2A52BF"/>
                </a:solidFill>
                <a:latin typeface="Extenda 20 Micro"/>
                <a:ea typeface="Extenda 20 Micro"/>
                <a:cs typeface="Extenda 20 Micro"/>
                <a:sym typeface="Extenda 20 Micro"/>
              </a:rPr>
              <a:t>2D ANIMATOR</a:t>
            </a:r>
          </a:p>
        </p:txBody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DA354B40-2197-5468-6ABC-07F8CFD8B226}"/>
              </a:ext>
            </a:extLst>
          </p:cNvPr>
          <p:cNvSpPr/>
          <p:nvPr/>
        </p:nvSpPr>
        <p:spPr>
          <a:xfrm flipH="1">
            <a:off x="16723314" y="9006332"/>
            <a:ext cx="309336" cy="309336"/>
          </a:xfrm>
          <a:custGeom>
            <a:avLst/>
            <a:gdLst/>
            <a:ahLst/>
            <a:cxnLst/>
            <a:rect l="l" t="t" r="r" b="b"/>
            <a:pathLst>
              <a:path w="309336" h="309336">
                <a:moveTo>
                  <a:pt x="309336" y="0"/>
                </a:moveTo>
                <a:lnTo>
                  <a:pt x="0" y="0"/>
                </a:lnTo>
                <a:lnTo>
                  <a:pt x="0" y="309335"/>
                </a:lnTo>
                <a:lnTo>
                  <a:pt x="309336" y="309335"/>
                </a:lnTo>
                <a:lnTo>
                  <a:pt x="30933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5A77423-22B1-4E42-AAEC-D6921924D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069" y="1866900"/>
            <a:ext cx="10179496" cy="573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30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380790" y="1703161"/>
            <a:ext cx="17526419" cy="0"/>
          </a:xfrm>
          <a:prstGeom prst="line">
            <a:avLst/>
          </a:prstGeom>
          <a:ln w="47625" cap="flat">
            <a:solidFill>
              <a:srgbClr val="2A52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380790" y="8953004"/>
            <a:ext cx="17526419" cy="0"/>
          </a:xfrm>
          <a:prstGeom prst="line">
            <a:avLst/>
          </a:prstGeom>
          <a:ln w="47625" cap="flat">
            <a:solidFill>
              <a:srgbClr val="2A52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843433" y="759432"/>
            <a:ext cx="3501843" cy="115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8"/>
              </a:lnSpc>
            </a:pPr>
            <a:r>
              <a:rPr lang="en-US" sz="10400" spc="260">
                <a:solidFill>
                  <a:srgbClr val="2A52BF"/>
                </a:solidFill>
                <a:latin typeface="Extenda 20 Micro"/>
                <a:ea typeface="Extenda 20 Micro"/>
                <a:cs typeface="Extenda 20 Micro"/>
                <a:sym typeface="Extenda 20 Micro"/>
              </a:rPr>
              <a:t>FUTURE PLANS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3612243" y="1473654"/>
            <a:ext cx="459014" cy="459014"/>
          </a:xfrm>
          <a:custGeom>
            <a:avLst/>
            <a:gdLst/>
            <a:ahLst/>
            <a:cxnLst/>
            <a:rect l="l" t="t" r="r" b="b"/>
            <a:pathLst>
              <a:path w="459014" h="459014">
                <a:moveTo>
                  <a:pt x="459014" y="0"/>
                </a:moveTo>
                <a:lnTo>
                  <a:pt x="0" y="0"/>
                </a:lnTo>
                <a:lnTo>
                  <a:pt x="0" y="459014"/>
                </a:lnTo>
                <a:lnTo>
                  <a:pt x="459014" y="459014"/>
                </a:lnTo>
                <a:lnTo>
                  <a:pt x="45901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380790" y="1607415"/>
            <a:ext cx="191492" cy="191492"/>
            <a:chOff x="0" y="0"/>
            <a:chExt cx="57818" cy="578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80790" y="8857258"/>
            <a:ext cx="191492" cy="191492"/>
            <a:chOff x="0" y="0"/>
            <a:chExt cx="57818" cy="5781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715718" y="1607415"/>
            <a:ext cx="191492" cy="191492"/>
            <a:chOff x="0" y="0"/>
            <a:chExt cx="57818" cy="5781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7715718" y="8857258"/>
            <a:ext cx="191492" cy="191492"/>
            <a:chOff x="0" y="0"/>
            <a:chExt cx="57818" cy="5781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071257" y="3745611"/>
            <a:ext cx="9314009" cy="3052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0"/>
              </a:lnSpc>
            </a:pP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첫째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, </a:t>
            </a:r>
            <a:r>
              <a:rPr lang="ko-KR" alt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애니메이션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의 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다양성을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확대할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예정입니다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. </a:t>
            </a:r>
          </a:p>
          <a:p>
            <a:pPr algn="l">
              <a:lnSpc>
                <a:spcPts val="2960"/>
              </a:lnSpc>
            </a:pP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새로운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주제를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탐구하고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, 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다양한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ko-KR" alt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형태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의 </a:t>
            </a:r>
            <a:r>
              <a:rPr lang="ko-KR" alt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애니메이션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를 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제작하여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ko-KR" alt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독특한 애니메이션을 제작 할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ko-KR" alt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것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입니다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. </a:t>
            </a:r>
          </a:p>
          <a:p>
            <a:pPr algn="l">
              <a:lnSpc>
                <a:spcPts val="2960"/>
              </a:lnSpc>
            </a:pPr>
            <a:endParaRPr lang="en-US" sz="2000" b="1" spc="-100" dirty="0">
              <a:solidFill>
                <a:srgbClr val="2A52BF"/>
              </a:solidFill>
              <a:latin typeface="Nanum Square Bold"/>
              <a:ea typeface="Nanum Square Bold"/>
              <a:cs typeface="Nanum Square Bold"/>
              <a:sym typeface="Nanum Square Bold"/>
            </a:endParaRPr>
          </a:p>
          <a:p>
            <a:pPr algn="l">
              <a:lnSpc>
                <a:spcPts val="2960"/>
              </a:lnSpc>
            </a:pP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둘째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, </a:t>
            </a:r>
            <a:r>
              <a:rPr lang="ko-KR" alt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연출을 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강화할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것입니다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. </a:t>
            </a:r>
          </a:p>
          <a:p>
            <a:pPr algn="l">
              <a:lnSpc>
                <a:spcPts val="2960"/>
              </a:lnSpc>
            </a:pPr>
            <a:r>
              <a:rPr lang="ko-KR" alt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캐릭터가 어떠한 성격을 갖고 있는지 더욱 잘 표현 할 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것입니다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. </a:t>
            </a:r>
          </a:p>
          <a:p>
            <a:pPr algn="l">
              <a:lnSpc>
                <a:spcPts val="2960"/>
              </a:lnSpc>
            </a:pPr>
            <a:endParaRPr lang="en-US" sz="2000" b="1" spc="-100" dirty="0">
              <a:solidFill>
                <a:srgbClr val="2A52BF"/>
              </a:solidFill>
              <a:latin typeface="Nanum Square Bold"/>
              <a:ea typeface="Nanum Square Bold"/>
              <a:cs typeface="Nanum Square Bold"/>
              <a:sym typeface="Nanum Square Bold"/>
            </a:endParaRPr>
          </a:p>
          <a:p>
            <a:pPr algn="l">
              <a:lnSpc>
                <a:spcPts val="2960"/>
              </a:lnSpc>
            </a:pPr>
            <a:endParaRPr lang="en-US" sz="2000" b="1" spc="-100" dirty="0">
              <a:solidFill>
                <a:srgbClr val="2A52BF"/>
              </a:solidFill>
              <a:latin typeface="Nanum Square Bold"/>
              <a:ea typeface="Nanum Square Bold"/>
              <a:cs typeface="Nanum Square Bold"/>
              <a:sym typeface="Nanum Square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23805" y="2884519"/>
            <a:ext cx="7040390" cy="191492"/>
            <a:chOff x="0" y="0"/>
            <a:chExt cx="9387187" cy="255323"/>
          </a:xfrm>
        </p:grpSpPr>
        <p:sp>
          <p:nvSpPr>
            <p:cNvPr id="3" name="AutoShape 3"/>
            <p:cNvSpPr/>
            <p:nvPr/>
          </p:nvSpPr>
          <p:spPr>
            <a:xfrm>
              <a:off x="0" y="127661"/>
              <a:ext cx="9387187" cy="0"/>
            </a:xfrm>
            <a:prstGeom prst="line">
              <a:avLst/>
            </a:prstGeom>
            <a:ln w="63500" cap="flat">
              <a:solidFill>
                <a:srgbClr val="2A52B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0" y="0"/>
              <a:ext cx="255323" cy="255323"/>
              <a:chOff x="0" y="0"/>
              <a:chExt cx="57818" cy="5781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7818" cy="57818"/>
              </a:xfrm>
              <a:custGeom>
                <a:avLst/>
                <a:gdLst/>
                <a:ahLst/>
                <a:cxnLst/>
                <a:rect l="l" t="t" r="r" b="b"/>
                <a:pathLst>
                  <a:path w="57818" h="57818">
                    <a:moveTo>
                      <a:pt x="0" y="0"/>
                    </a:moveTo>
                    <a:lnTo>
                      <a:pt x="57818" y="0"/>
                    </a:lnTo>
                    <a:lnTo>
                      <a:pt x="57818" y="57818"/>
                    </a:lnTo>
                    <a:lnTo>
                      <a:pt x="0" y="57818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2A52B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57818" cy="105443"/>
              </a:xfrm>
              <a:prstGeom prst="rect">
                <a:avLst/>
              </a:prstGeom>
            </p:spPr>
            <p:txBody>
              <a:bodyPr lIns="44312" tIns="44312" rIns="44312" bIns="44312" rtlCol="0" anchor="ctr"/>
              <a:lstStyle/>
              <a:p>
                <a:pPr algn="ctr">
                  <a:lnSpc>
                    <a:spcPts val="2320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9131864" y="0"/>
              <a:ext cx="255323" cy="255323"/>
              <a:chOff x="0" y="0"/>
              <a:chExt cx="57818" cy="5781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7818" cy="57818"/>
              </a:xfrm>
              <a:custGeom>
                <a:avLst/>
                <a:gdLst/>
                <a:ahLst/>
                <a:cxnLst/>
                <a:rect l="l" t="t" r="r" b="b"/>
                <a:pathLst>
                  <a:path w="57818" h="57818">
                    <a:moveTo>
                      <a:pt x="0" y="0"/>
                    </a:moveTo>
                    <a:lnTo>
                      <a:pt x="57818" y="0"/>
                    </a:lnTo>
                    <a:lnTo>
                      <a:pt x="57818" y="57818"/>
                    </a:lnTo>
                    <a:lnTo>
                      <a:pt x="0" y="57818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2A52B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57818" cy="105443"/>
              </a:xfrm>
              <a:prstGeom prst="rect">
                <a:avLst/>
              </a:prstGeom>
            </p:spPr>
            <p:txBody>
              <a:bodyPr lIns="44312" tIns="44312" rIns="44312" bIns="44312" rtlCol="0" anchor="ctr"/>
              <a:lstStyle/>
              <a:p>
                <a:pPr algn="ctr">
                  <a:lnSpc>
                    <a:spcPts val="2320"/>
                  </a:lnSpc>
                </a:pPr>
                <a:endParaRPr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5623805" y="7073074"/>
            <a:ext cx="7040390" cy="191492"/>
            <a:chOff x="0" y="0"/>
            <a:chExt cx="9387187" cy="255323"/>
          </a:xfrm>
        </p:grpSpPr>
        <p:sp>
          <p:nvSpPr>
            <p:cNvPr id="11" name="AutoShape 11"/>
            <p:cNvSpPr/>
            <p:nvPr/>
          </p:nvSpPr>
          <p:spPr>
            <a:xfrm>
              <a:off x="0" y="127661"/>
              <a:ext cx="9387187" cy="0"/>
            </a:xfrm>
            <a:prstGeom prst="line">
              <a:avLst/>
            </a:prstGeom>
            <a:ln w="63500" cap="flat">
              <a:solidFill>
                <a:srgbClr val="2A52B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0" y="0"/>
              <a:ext cx="255323" cy="255323"/>
              <a:chOff x="0" y="0"/>
              <a:chExt cx="57818" cy="5781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7818" cy="57818"/>
              </a:xfrm>
              <a:custGeom>
                <a:avLst/>
                <a:gdLst/>
                <a:ahLst/>
                <a:cxnLst/>
                <a:rect l="l" t="t" r="r" b="b"/>
                <a:pathLst>
                  <a:path w="57818" h="57818">
                    <a:moveTo>
                      <a:pt x="0" y="0"/>
                    </a:moveTo>
                    <a:lnTo>
                      <a:pt x="57818" y="0"/>
                    </a:lnTo>
                    <a:lnTo>
                      <a:pt x="57818" y="57818"/>
                    </a:lnTo>
                    <a:lnTo>
                      <a:pt x="0" y="57818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2A52B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57818" cy="105443"/>
              </a:xfrm>
              <a:prstGeom prst="rect">
                <a:avLst/>
              </a:prstGeom>
            </p:spPr>
            <p:txBody>
              <a:bodyPr lIns="44312" tIns="44312" rIns="44312" bIns="44312" rtlCol="0" anchor="ctr"/>
              <a:lstStyle/>
              <a:p>
                <a:pPr algn="ctr">
                  <a:lnSpc>
                    <a:spcPts val="232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9131864" y="0"/>
              <a:ext cx="255323" cy="255323"/>
              <a:chOff x="0" y="0"/>
              <a:chExt cx="57818" cy="5781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7818" cy="57818"/>
              </a:xfrm>
              <a:custGeom>
                <a:avLst/>
                <a:gdLst/>
                <a:ahLst/>
                <a:cxnLst/>
                <a:rect l="l" t="t" r="r" b="b"/>
                <a:pathLst>
                  <a:path w="57818" h="57818">
                    <a:moveTo>
                      <a:pt x="0" y="0"/>
                    </a:moveTo>
                    <a:lnTo>
                      <a:pt x="57818" y="0"/>
                    </a:lnTo>
                    <a:lnTo>
                      <a:pt x="57818" y="57818"/>
                    </a:lnTo>
                    <a:lnTo>
                      <a:pt x="0" y="57818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2A52B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57818" cy="105443"/>
              </a:xfrm>
              <a:prstGeom prst="rect">
                <a:avLst/>
              </a:prstGeom>
            </p:spPr>
            <p:txBody>
              <a:bodyPr lIns="44312" tIns="44312" rIns="44312" bIns="44312" rtlCol="0" anchor="ctr"/>
              <a:lstStyle/>
              <a:p>
                <a:pPr algn="ctr">
                  <a:lnSpc>
                    <a:spcPts val="2320"/>
                  </a:lnSpc>
                </a:pPr>
                <a:endParaRPr/>
              </a:p>
            </p:txBody>
          </p:sp>
        </p:grpSp>
      </p:grpSp>
      <p:sp>
        <p:nvSpPr>
          <p:cNvPr id="18" name="TextBox 18"/>
          <p:cNvSpPr txBox="1"/>
          <p:nvPr/>
        </p:nvSpPr>
        <p:spPr>
          <a:xfrm>
            <a:off x="8074374" y="2036536"/>
            <a:ext cx="2003181" cy="115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8"/>
              </a:lnSpc>
            </a:pPr>
            <a:r>
              <a:rPr lang="en-US" sz="10400" spc="260">
                <a:solidFill>
                  <a:srgbClr val="2A52BF"/>
                </a:solidFill>
                <a:latin typeface="Extenda 20 Micro"/>
                <a:ea typeface="Extenda 20 Micro"/>
                <a:cs typeface="Extenda 20 Micro"/>
                <a:sym typeface="Extenda 20 Micro"/>
              </a:rPr>
              <a:t>CONTACT</a:t>
            </a:r>
          </a:p>
        </p:txBody>
      </p:sp>
      <p:sp>
        <p:nvSpPr>
          <p:cNvPr id="19" name="Freeform 19"/>
          <p:cNvSpPr/>
          <p:nvPr/>
        </p:nvSpPr>
        <p:spPr>
          <a:xfrm flipH="1">
            <a:off x="9754612" y="2750758"/>
            <a:ext cx="459014" cy="459014"/>
          </a:xfrm>
          <a:custGeom>
            <a:avLst/>
            <a:gdLst/>
            <a:ahLst/>
            <a:cxnLst/>
            <a:rect l="l" t="t" r="r" b="b"/>
            <a:pathLst>
              <a:path w="459014" h="459014">
                <a:moveTo>
                  <a:pt x="459014" y="0"/>
                </a:moveTo>
                <a:lnTo>
                  <a:pt x="0" y="0"/>
                </a:lnTo>
                <a:lnTo>
                  <a:pt x="0" y="459014"/>
                </a:lnTo>
                <a:lnTo>
                  <a:pt x="459014" y="459014"/>
                </a:lnTo>
                <a:lnTo>
                  <a:pt x="45901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6075600" y="4371803"/>
            <a:ext cx="6136800" cy="977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959"/>
              </a:lnSpc>
              <a:buFont typeface="Arial"/>
              <a:buChar char="•"/>
            </a:pPr>
            <a:r>
              <a:rPr lang="en-US" sz="2400" b="1" spc="-120" dirty="0">
                <a:solidFill>
                  <a:srgbClr val="2A52B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PHONE : 010-4018-5865</a:t>
            </a:r>
          </a:p>
          <a:p>
            <a:pPr marL="518160" lvl="1" indent="-259080" algn="l">
              <a:lnSpc>
                <a:spcPts val="3959"/>
              </a:lnSpc>
              <a:buFont typeface="Arial"/>
              <a:buChar char="•"/>
            </a:pPr>
            <a:r>
              <a:rPr lang="en-US" sz="2400" b="1" spc="-120" dirty="0">
                <a:solidFill>
                  <a:srgbClr val="2A52B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Email : monoad2@naver.com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58978" y="4151757"/>
            <a:ext cx="5770045" cy="1554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12"/>
              </a:lnSpc>
            </a:pPr>
            <a:r>
              <a:rPr lang="en-US" sz="14400" spc="648">
                <a:solidFill>
                  <a:srgbClr val="2A52BF"/>
                </a:solidFill>
                <a:latin typeface="Extenda 20 Micro"/>
                <a:ea typeface="Extenda 20 Micro"/>
                <a:cs typeface="Extenda 20 Micro"/>
                <a:sym typeface="Extenda 20 Micro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53262" y="-104321"/>
            <a:ext cx="8981475" cy="10495643"/>
            <a:chOff x="0" y="0"/>
            <a:chExt cx="2711825" cy="31690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1825" cy="3169006"/>
            </a:xfrm>
            <a:custGeom>
              <a:avLst/>
              <a:gdLst/>
              <a:ahLst/>
              <a:cxnLst/>
              <a:rect l="l" t="t" r="r" b="b"/>
              <a:pathLst>
                <a:path w="2711825" h="3169006">
                  <a:moveTo>
                    <a:pt x="0" y="0"/>
                  </a:moveTo>
                  <a:lnTo>
                    <a:pt x="2711825" y="0"/>
                  </a:lnTo>
                  <a:lnTo>
                    <a:pt x="2711825" y="3169006"/>
                  </a:lnTo>
                  <a:lnTo>
                    <a:pt x="0" y="3169006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711825" cy="3216631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57516" y="1274040"/>
            <a:ext cx="191492" cy="191492"/>
            <a:chOff x="0" y="0"/>
            <a:chExt cx="57818" cy="578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538991" y="1274040"/>
            <a:ext cx="191492" cy="191492"/>
            <a:chOff x="0" y="0"/>
            <a:chExt cx="57818" cy="578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557516" y="8821468"/>
            <a:ext cx="191492" cy="191492"/>
            <a:chOff x="0" y="0"/>
            <a:chExt cx="57818" cy="5781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538991" y="8821468"/>
            <a:ext cx="191492" cy="191492"/>
            <a:chOff x="0" y="0"/>
            <a:chExt cx="57818" cy="5781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198064" y="2267557"/>
            <a:ext cx="3501843" cy="115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8"/>
              </a:lnSpc>
            </a:pPr>
            <a:r>
              <a:rPr lang="en-US" sz="10400" spc="260">
                <a:solidFill>
                  <a:srgbClr val="2A52BF"/>
                </a:solidFill>
                <a:latin typeface="Extenda 20 Micro"/>
                <a:ea typeface="Extenda 20 Micro"/>
                <a:cs typeface="Extenda 20 Micro"/>
                <a:sym typeface="Extenda 20 Micro"/>
              </a:rPr>
              <a:t>CONTENT</a:t>
            </a:r>
          </a:p>
        </p:txBody>
      </p:sp>
      <p:sp>
        <p:nvSpPr>
          <p:cNvPr id="18" name="Freeform 18"/>
          <p:cNvSpPr/>
          <p:nvPr/>
        </p:nvSpPr>
        <p:spPr>
          <a:xfrm flipH="1">
            <a:off x="7878302" y="2981779"/>
            <a:ext cx="459014" cy="459014"/>
          </a:xfrm>
          <a:custGeom>
            <a:avLst/>
            <a:gdLst/>
            <a:ahLst/>
            <a:cxnLst/>
            <a:rect l="l" t="t" r="r" b="b"/>
            <a:pathLst>
              <a:path w="459014" h="459014">
                <a:moveTo>
                  <a:pt x="459015" y="0"/>
                </a:moveTo>
                <a:lnTo>
                  <a:pt x="0" y="0"/>
                </a:lnTo>
                <a:lnTo>
                  <a:pt x="0" y="459014"/>
                </a:lnTo>
                <a:lnTo>
                  <a:pt x="459015" y="459014"/>
                </a:lnTo>
                <a:lnTo>
                  <a:pt x="4590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6198064" y="4543588"/>
            <a:ext cx="4821443" cy="2399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816"/>
              </a:lnSpc>
              <a:buFont typeface="Arial"/>
              <a:buChar char="•"/>
            </a:pPr>
            <a:r>
              <a:rPr lang="en-US" sz="2400" b="1" spc="-12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ABOUT ME / </a:t>
            </a:r>
            <a:r>
              <a:rPr lang="en-US" sz="2400" b="1" spc="-12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자기소개</a:t>
            </a:r>
            <a:endParaRPr lang="en-US" sz="2400" b="1" spc="-120" dirty="0">
              <a:solidFill>
                <a:srgbClr val="2A52BF"/>
              </a:solidFill>
              <a:latin typeface="Nanum Square Bold"/>
              <a:ea typeface="Nanum Square Bold"/>
              <a:cs typeface="Nanum Square Bold"/>
              <a:sym typeface="Nanum Square Bold"/>
            </a:endParaRPr>
          </a:p>
          <a:p>
            <a:pPr marL="518160" lvl="1" indent="-259080" algn="l">
              <a:lnSpc>
                <a:spcPts val="3816"/>
              </a:lnSpc>
              <a:buFont typeface="Arial"/>
              <a:buChar char="•"/>
            </a:pPr>
            <a:r>
              <a:rPr lang="en-US" sz="2400" b="1" spc="-12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CAREER / </a:t>
            </a:r>
            <a:r>
              <a:rPr lang="en-US" sz="2400" b="1" spc="-12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경력</a:t>
            </a:r>
            <a:endParaRPr lang="en-US" sz="2400" b="1" spc="-120" dirty="0">
              <a:solidFill>
                <a:srgbClr val="2A52BF"/>
              </a:solidFill>
              <a:latin typeface="Nanum Square Bold"/>
              <a:ea typeface="Nanum Square Bold"/>
              <a:cs typeface="Nanum Square Bold"/>
              <a:sym typeface="Nanum Square Bold"/>
            </a:endParaRPr>
          </a:p>
          <a:p>
            <a:pPr marL="518160" lvl="1" indent="-259080" algn="l">
              <a:lnSpc>
                <a:spcPts val="3816"/>
              </a:lnSpc>
              <a:buFont typeface="Arial"/>
              <a:buChar char="•"/>
            </a:pPr>
            <a:r>
              <a:rPr lang="en-US" sz="2400" b="1" spc="-12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PORTFOLIO / 2D </a:t>
            </a:r>
            <a:r>
              <a:rPr lang="ko-KR" altLang="en-US" sz="2400" b="1" spc="-12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게임 </a:t>
            </a:r>
            <a:r>
              <a:rPr lang="ko-KR" altLang="en-US" sz="2400" b="1" spc="-12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애니메이터</a:t>
            </a:r>
            <a:endParaRPr lang="en-US" sz="2400" b="1" spc="-120" dirty="0">
              <a:solidFill>
                <a:srgbClr val="2A52BF"/>
              </a:solidFill>
              <a:latin typeface="Nanum Square Bold"/>
              <a:ea typeface="Nanum Square Bold"/>
              <a:cs typeface="Nanum Square Bold"/>
              <a:sym typeface="Nanum Square Bold"/>
            </a:endParaRPr>
          </a:p>
          <a:p>
            <a:pPr marL="518160" lvl="1" indent="-259080" algn="l">
              <a:lnSpc>
                <a:spcPts val="3816"/>
              </a:lnSpc>
              <a:buFont typeface="Arial"/>
              <a:buChar char="•"/>
            </a:pPr>
            <a:r>
              <a:rPr lang="en-US" sz="2400" b="1" spc="-12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FUTURE PLANS / </a:t>
            </a:r>
            <a:r>
              <a:rPr lang="en-US" sz="2400" b="1" spc="-12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앞으로</a:t>
            </a:r>
            <a:r>
              <a:rPr lang="ko-KR" altLang="en-US" sz="2400" b="1" spc="-12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의</a:t>
            </a:r>
            <a:r>
              <a:rPr lang="en-US" sz="2400" b="1" spc="-12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en-US" sz="2400" b="1" spc="-12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계획</a:t>
            </a:r>
            <a:endParaRPr lang="en-US" sz="2400" b="1" spc="-120" dirty="0">
              <a:solidFill>
                <a:srgbClr val="2A52BF"/>
              </a:solidFill>
              <a:latin typeface="Nanum Square Bold"/>
              <a:ea typeface="Nanum Square Bold"/>
              <a:cs typeface="Nanum Square Bold"/>
              <a:sym typeface="Nanum Square Bold"/>
            </a:endParaRPr>
          </a:p>
          <a:p>
            <a:pPr marL="518160" lvl="1" indent="-259080" algn="l">
              <a:lnSpc>
                <a:spcPts val="3816"/>
              </a:lnSpc>
              <a:buFont typeface="Arial"/>
              <a:buChar char="•"/>
            </a:pPr>
            <a:r>
              <a:rPr lang="en-US" sz="2400" b="1" spc="-12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CONTACT  / </a:t>
            </a:r>
            <a:r>
              <a:rPr lang="en-US" sz="2400" b="1" spc="-12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연락처</a:t>
            </a:r>
            <a:endParaRPr lang="en-US" sz="2400" b="1" spc="-120" dirty="0">
              <a:solidFill>
                <a:srgbClr val="2A52BF"/>
              </a:solidFill>
              <a:latin typeface="Nanum Square Bold"/>
              <a:ea typeface="Nanum Square Bold"/>
              <a:cs typeface="Nanum Square Bold"/>
              <a:sym typeface="Nanum Square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68239" y="2949053"/>
            <a:ext cx="4629513" cy="462951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25000" r="-25000"/>
              </a:stretch>
            </a:blip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 flipV="1">
            <a:off x="476536" y="1668933"/>
            <a:ext cx="0" cy="7470304"/>
          </a:xfrm>
          <a:prstGeom prst="line">
            <a:avLst/>
          </a:prstGeom>
          <a:ln w="47625" cap="flat">
            <a:solidFill>
              <a:srgbClr val="2A52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 flipV="1">
            <a:off x="17811464" y="1668933"/>
            <a:ext cx="0" cy="7470304"/>
          </a:xfrm>
          <a:prstGeom prst="line">
            <a:avLst/>
          </a:prstGeom>
          <a:ln w="47625" cap="flat">
            <a:solidFill>
              <a:srgbClr val="2A52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432073" y="1266788"/>
            <a:ext cx="3501843" cy="115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8"/>
              </a:lnSpc>
            </a:pPr>
            <a:r>
              <a:rPr lang="en-US" sz="10400" spc="260">
                <a:solidFill>
                  <a:srgbClr val="2A52BF"/>
                </a:solidFill>
                <a:latin typeface="Extenda 20 Micro"/>
                <a:ea typeface="Extenda 20 Micro"/>
                <a:cs typeface="Extenda 20 Micro"/>
                <a:sym typeface="Extenda 20 Micro"/>
              </a:rPr>
              <a:t>ABOUT ME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5308334" y="1966269"/>
            <a:ext cx="459014" cy="459014"/>
          </a:xfrm>
          <a:custGeom>
            <a:avLst/>
            <a:gdLst/>
            <a:ahLst/>
            <a:cxnLst/>
            <a:rect l="l" t="t" r="r" b="b"/>
            <a:pathLst>
              <a:path w="459014" h="459014">
                <a:moveTo>
                  <a:pt x="459014" y="0"/>
                </a:moveTo>
                <a:lnTo>
                  <a:pt x="0" y="0"/>
                </a:lnTo>
                <a:lnTo>
                  <a:pt x="0" y="459014"/>
                </a:lnTo>
                <a:lnTo>
                  <a:pt x="459014" y="459014"/>
                </a:lnTo>
                <a:lnTo>
                  <a:pt x="45901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380790" y="1607415"/>
            <a:ext cx="191492" cy="191492"/>
            <a:chOff x="0" y="0"/>
            <a:chExt cx="57818" cy="578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715718" y="1607415"/>
            <a:ext cx="191492" cy="191492"/>
            <a:chOff x="0" y="0"/>
            <a:chExt cx="57818" cy="5781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80790" y="9043491"/>
            <a:ext cx="191492" cy="191492"/>
            <a:chOff x="0" y="0"/>
            <a:chExt cx="57818" cy="5781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715718" y="9043491"/>
            <a:ext cx="191492" cy="191492"/>
            <a:chOff x="0" y="0"/>
            <a:chExt cx="57818" cy="5781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973739" y="3809545"/>
            <a:ext cx="9314009" cy="2667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0"/>
              </a:lnSpc>
            </a:pP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저는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2D </a:t>
            </a:r>
            <a:r>
              <a:rPr lang="ko-KR" alt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게임 </a:t>
            </a:r>
            <a:r>
              <a:rPr lang="ko-KR" alt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애니메이터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ko-KR" alt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정현욱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입니다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.</a:t>
            </a:r>
          </a:p>
          <a:p>
            <a:pPr algn="l">
              <a:lnSpc>
                <a:spcPts val="2960"/>
              </a:lnSpc>
            </a:pP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저는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ko-KR" alt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매력적인 게임 애니메이션을 추구하는 게임 </a:t>
            </a:r>
            <a:r>
              <a:rPr lang="ko-KR" alt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애니메이터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로 </a:t>
            </a:r>
          </a:p>
          <a:p>
            <a:pPr algn="l">
              <a:lnSpc>
                <a:spcPts val="2960"/>
              </a:lnSpc>
            </a:pP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2D </a:t>
            </a:r>
            <a:r>
              <a:rPr lang="ko-KR" alt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게임 애니메이션을</a:t>
            </a:r>
            <a:r>
              <a:rPr lang="en-US" altLang="ko-KR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ko-KR" alt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통해 캐릭터에게 생명을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을 </a:t>
            </a:r>
            <a:r>
              <a:rPr lang="ko-KR" alt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불어넣고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있습니다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.</a:t>
            </a:r>
          </a:p>
          <a:p>
            <a:pPr algn="l">
              <a:lnSpc>
                <a:spcPts val="2960"/>
              </a:lnSpc>
            </a:pP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저는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2D </a:t>
            </a:r>
            <a:r>
              <a:rPr lang="ko-KR" alt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게임</a:t>
            </a:r>
            <a:r>
              <a:rPr lang="en-US" altLang="ko-KR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, </a:t>
            </a:r>
            <a:r>
              <a:rPr lang="ko-KR" alt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애니메이션</a:t>
            </a:r>
            <a:r>
              <a:rPr lang="en-US" altLang="ko-KR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, Live 2D</a:t>
            </a:r>
            <a:r>
              <a:rPr lang="ko-KR" alt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에 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특히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관심이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많으며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, </a:t>
            </a:r>
          </a:p>
          <a:p>
            <a:pPr algn="l">
              <a:lnSpc>
                <a:spcPts val="2960"/>
              </a:lnSpc>
            </a:pP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이를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통해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ko-KR" alt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매력적인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ko-KR" alt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경험을 제공하고자 합니다</a:t>
            </a:r>
            <a:r>
              <a:rPr lang="en-US" altLang="ko-KR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.</a:t>
            </a:r>
            <a:endParaRPr lang="en-US" sz="2000" b="1" spc="-100" dirty="0">
              <a:solidFill>
                <a:srgbClr val="2A52BF"/>
              </a:solidFill>
              <a:latin typeface="Nanum Square Bold"/>
              <a:ea typeface="Nanum Square Bold"/>
              <a:cs typeface="Nanum Square Bold"/>
              <a:sym typeface="Nanum Square Bold"/>
            </a:endParaRPr>
          </a:p>
          <a:p>
            <a:pPr algn="l">
              <a:lnSpc>
                <a:spcPts val="2960"/>
              </a:lnSpc>
            </a:pP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Spine 2D</a:t>
            </a:r>
            <a:r>
              <a:rPr lang="ko-KR" alt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와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ko-KR" alt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포토샵을 주로 다루고 있습니다</a:t>
            </a:r>
            <a:r>
              <a:rPr lang="en-US" altLang="ko-KR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.</a:t>
            </a:r>
            <a:endParaRPr lang="en-US" sz="2000" b="1" spc="-100" dirty="0">
              <a:solidFill>
                <a:srgbClr val="2A52BF"/>
              </a:solidFill>
              <a:latin typeface="Nanum Square Bold"/>
              <a:ea typeface="Nanum Square Bold"/>
              <a:cs typeface="Nanum Square Bold"/>
              <a:sym typeface="Nanum Square Bold"/>
            </a:endParaRPr>
          </a:p>
          <a:p>
            <a:pPr algn="l">
              <a:lnSpc>
                <a:spcPts val="2960"/>
              </a:lnSpc>
            </a:pP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저의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포트폴리오를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통해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여러분께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제가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그동안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이뤄낸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작업물들을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소개하고자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en-US" sz="2000" b="1" spc="-100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합니다</a:t>
            </a:r>
            <a:r>
              <a:rPr lang="en-US" sz="2000" b="1" spc="-100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.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B624FC0E-E201-EA17-E8B3-EB4C0D2271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111" y="3364960"/>
            <a:ext cx="2734089" cy="39121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380790" y="1703161"/>
            <a:ext cx="17526419" cy="0"/>
          </a:xfrm>
          <a:prstGeom prst="line">
            <a:avLst/>
          </a:prstGeom>
          <a:ln w="47625" cap="flat">
            <a:solidFill>
              <a:srgbClr val="2A52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380790" y="8953004"/>
            <a:ext cx="17526419" cy="0"/>
          </a:xfrm>
          <a:prstGeom prst="line">
            <a:avLst/>
          </a:prstGeom>
          <a:ln w="47625" cap="flat">
            <a:solidFill>
              <a:srgbClr val="2A52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843433" y="759432"/>
            <a:ext cx="3501843" cy="115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8"/>
              </a:lnSpc>
            </a:pPr>
            <a:r>
              <a:rPr lang="en-US" sz="10400" spc="260">
                <a:solidFill>
                  <a:srgbClr val="2A52BF"/>
                </a:solidFill>
                <a:latin typeface="Extenda 20 Micro"/>
                <a:ea typeface="Extenda 20 Micro"/>
                <a:cs typeface="Extenda 20 Micro"/>
                <a:sym typeface="Extenda 20 Micro"/>
              </a:rPr>
              <a:t>CAREER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80790" y="1607415"/>
            <a:ext cx="191492" cy="191492"/>
            <a:chOff x="0" y="0"/>
            <a:chExt cx="57818" cy="578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80790" y="8857258"/>
            <a:ext cx="191492" cy="191492"/>
            <a:chOff x="0" y="0"/>
            <a:chExt cx="57818" cy="5781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715718" y="1607415"/>
            <a:ext cx="191492" cy="191492"/>
            <a:chOff x="0" y="0"/>
            <a:chExt cx="57818" cy="5781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715718" y="8857258"/>
            <a:ext cx="191492" cy="191492"/>
            <a:chOff x="0" y="0"/>
            <a:chExt cx="57818" cy="5781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696200" y="2901076"/>
            <a:ext cx="3710486" cy="305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5"/>
              </a:lnSpc>
            </a:pPr>
            <a:r>
              <a:rPr lang="en-US" sz="2799" b="1" spc="-195" dirty="0">
                <a:solidFill>
                  <a:srgbClr val="2A52B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2D GAME ANIMATOR</a:t>
            </a:r>
          </a:p>
        </p:txBody>
      </p:sp>
      <p:sp>
        <p:nvSpPr>
          <p:cNvPr id="24" name="AutoShape 24"/>
          <p:cNvSpPr/>
          <p:nvPr/>
        </p:nvSpPr>
        <p:spPr>
          <a:xfrm flipV="1">
            <a:off x="6477000" y="1798907"/>
            <a:ext cx="0" cy="7249843"/>
          </a:xfrm>
          <a:prstGeom prst="line">
            <a:avLst/>
          </a:prstGeom>
          <a:ln w="9525" cap="flat">
            <a:solidFill>
              <a:srgbClr val="2A52BF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AutoShape 25"/>
          <p:cNvSpPr/>
          <p:nvPr/>
        </p:nvSpPr>
        <p:spPr>
          <a:xfrm flipV="1">
            <a:off x="13072288" y="1798907"/>
            <a:ext cx="0" cy="7249843"/>
          </a:xfrm>
          <a:prstGeom prst="line">
            <a:avLst/>
          </a:prstGeom>
          <a:ln w="9525" cap="flat">
            <a:solidFill>
              <a:srgbClr val="2A52BF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flipH="1">
            <a:off x="2462683" y="1473654"/>
            <a:ext cx="459014" cy="459014"/>
          </a:xfrm>
          <a:custGeom>
            <a:avLst/>
            <a:gdLst/>
            <a:ahLst/>
            <a:cxnLst/>
            <a:rect l="l" t="t" r="r" b="b"/>
            <a:pathLst>
              <a:path w="459014" h="459014">
                <a:moveTo>
                  <a:pt x="459015" y="0"/>
                </a:moveTo>
                <a:lnTo>
                  <a:pt x="0" y="0"/>
                </a:lnTo>
                <a:lnTo>
                  <a:pt x="0" y="459014"/>
                </a:lnTo>
                <a:lnTo>
                  <a:pt x="459015" y="459014"/>
                </a:lnTo>
                <a:lnTo>
                  <a:pt x="4590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AADCE-1172-1F0D-3C03-5650A0DFDD3D}"/>
              </a:ext>
            </a:extLst>
          </p:cNvPr>
          <p:cNvSpPr txBox="1"/>
          <p:nvPr/>
        </p:nvSpPr>
        <p:spPr>
          <a:xfrm>
            <a:off x="6728451" y="4305681"/>
            <a:ext cx="6092386" cy="1791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380"/>
              </a:lnSpc>
            </a:pPr>
            <a:r>
              <a:rPr lang="ko-KR" altLang="en-US" spc="-100" dirty="0">
                <a:solidFill>
                  <a:srgbClr val="2A52BF"/>
                </a:solidFill>
                <a:latin typeface="Nanum Square"/>
                <a:ea typeface="Nanum Square"/>
                <a:cs typeface="Nanum Square"/>
                <a:sym typeface="Nanum Square"/>
              </a:rPr>
              <a:t>계원예술 대학교에서 </a:t>
            </a:r>
            <a:r>
              <a:rPr lang="en-US" altLang="ko-KR" spc="-100" dirty="0">
                <a:solidFill>
                  <a:srgbClr val="2A52BF"/>
                </a:solidFill>
                <a:latin typeface="Nanum Square"/>
                <a:ea typeface="Nanum Square"/>
                <a:cs typeface="Nanum Square"/>
                <a:sym typeface="Nanum Square"/>
              </a:rPr>
              <a:t>24</a:t>
            </a:r>
            <a:r>
              <a:rPr lang="ko-KR" altLang="en-US" spc="-100" dirty="0">
                <a:solidFill>
                  <a:srgbClr val="2A52BF"/>
                </a:solidFill>
                <a:latin typeface="Nanum Square"/>
                <a:ea typeface="Nanum Square"/>
                <a:cs typeface="Nanum Square"/>
                <a:sym typeface="Nanum Square"/>
              </a:rPr>
              <a:t>년 </a:t>
            </a:r>
            <a:r>
              <a:rPr lang="en-US" altLang="ko-KR" spc="-100" dirty="0">
                <a:solidFill>
                  <a:srgbClr val="2A52BF"/>
                </a:solidFill>
                <a:latin typeface="Nanum Square"/>
                <a:ea typeface="Nanum Square"/>
                <a:cs typeface="Nanum Square"/>
                <a:sym typeface="Nanum Square"/>
              </a:rPr>
              <a:t>3</a:t>
            </a:r>
            <a:r>
              <a:rPr lang="ko-KR" altLang="en-US" spc="-100" dirty="0">
                <a:solidFill>
                  <a:srgbClr val="2A52BF"/>
                </a:solidFill>
                <a:latin typeface="Nanum Square"/>
                <a:ea typeface="Nanum Square"/>
                <a:cs typeface="Nanum Square"/>
                <a:sym typeface="Nanum Square"/>
              </a:rPr>
              <a:t>월부터 </a:t>
            </a:r>
            <a:r>
              <a:rPr lang="en-US" altLang="ko-KR" spc="-100" dirty="0">
                <a:solidFill>
                  <a:srgbClr val="2A52BF"/>
                </a:solidFill>
                <a:latin typeface="Nanum Square"/>
                <a:ea typeface="Nanum Square"/>
                <a:cs typeface="Nanum Square"/>
                <a:sym typeface="Nanum Square"/>
              </a:rPr>
              <a:t>9</a:t>
            </a:r>
            <a:r>
              <a:rPr lang="ko-KR" altLang="en-US" spc="-100" dirty="0">
                <a:solidFill>
                  <a:srgbClr val="2A52BF"/>
                </a:solidFill>
                <a:latin typeface="Nanum Square"/>
                <a:ea typeface="Nanum Square"/>
                <a:cs typeface="Nanum Square"/>
                <a:sym typeface="Nanum Square"/>
              </a:rPr>
              <a:t>월까지 진행한 </a:t>
            </a:r>
            <a:endParaRPr lang="en-US" altLang="ko-KR" spc="-100" dirty="0">
              <a:solidFill>
                <a:srgbClr val="2A52BF"/>
              </a:solidFill>
              <a:latin typeface="Nanum Square"/>
              <a:ea typeface="Nanum Square"/>
              <a:cs typeface="Nanum Square"/>
              <a:sym typeface="Nanum Square"/>
            </a:endParaRPr>
          </a:p>
          <a:p>
            <a:pPr algn="ctr">
              <a:lnSpc>
                <a:spcPts val="3380"/>
              </a:lnSpc>
            </a:pPr>
            <a:r>
              <a:rPr lang="ko-KR" altLang="en-US" sz="1800" spc="-100" dirty="0">
                <a:solidFill>
                  <a:srgbClr val="2A52BF"/>
                </a:solidFill>
                <a:latin typeface="Nanum Square"/>
                <a:ea typeface="Nanum Square"/>
                <a:cs typeface="Nanum Square"/>
                <a:sym typeface="Nanum Square"/>
              </a:rPr>
              <a:t>졸업작품 프로젝트 </a:t>
            </a:r>
            <a:r>
              <a:rPr lang="en-US" altLang="ko-KR" sz="1800" spc="-100" dirty="0">
                <a:solidFill>
                  <a:srgbClr val="2A52BF"/>
                </a:solidFill>
                <a:latin typeface="Nanum Square"/>
                <a:ea typeface="Nanum Square"/>
                <a:cs typeface="Nanum Square"/>
                <a:sym typeface="Nanum Square"/>
              </a:rPr>
              <a:t>HITBACK</a:t>
            </a:r>
            <a:r>
              <a:rPr lang="ko-KR" altLang="en-US" sz="1800" spc="-100" dirty="0">
                <a:solidFill>
                  <a:srgbClr val="2A52BF"/>
                </a:solidFill>
                <a:latin typeface="Nanum Square"/>
                <a:ea typeface="Nanum Square"/>
                <a:cs typeface="Nanum Square"/>
                <a:sym typeface="Nanum Square"/>
              </a:rPr>
              <a:t>에서 </a:t>
            </a:r>
            <a:r>
              <a:rPr lang="en-US" altLang="ko-KR" sz="1800" spc="-100" dirty="0">
                <a:solidFill>
                  <a:srgbClr val="2A52BF"/>
                </a:solidFill>
                <a:latin typeface="Nanum Square"/>
                <a:ea typeface="Nanum Square"/>
                <a:cs typeface="Nanum Square"/>
                <a:sym typeface="Nanum Square"/>
              </a:rPr>
              <a:t>2D </a:t>
            </a:r>
            <a:r>
              <a:rPr lang="ko-KR" altLang="en-US" sz="1800" spc="-100" dirty="0">
                <a:solidFill>
                  <a:srgbClr val="2A52BF"/>
                </a:solidFill>
                <a:latin typeface="Nanum Square"/>
                <a:ea typeface="Nanum Square"/>
                <a:cs typeface="Nanum Square"/>
                <a:sym typeface="Nanum Square"/>
              </a:rPr>
              <a:t>애니메이션을</a:t>
            </a:r>
            <a:endParaRPr lang="en-US" altLang="ko-KR" sz="1800" spc="-100" dirty="0">
              <a:solidFill>
                <a:srgbClr val="2A52BF"/>
              </a:solidFill>
              <a:latin typeface="Nanum Square"/>
              <a:ea typeface="Nanum Square"/>
              <a:cs typeface="Nanum Square"/>
              <a:sym typeface="Nanum Square"/>
            </a:endParaRPr>
          </a:p>
          <a:p>
            <a:pPr algn="ctr">
              <a:lnSpc>
                <a:spcPts val="3380"/>
              </a:lnSpc>
            </a:pPr>
            <a:r>
              <a:rPr lang="ko-KR" altLang="en-US" spc="-100" dirty="0">
                <a:solidFill>
                  <a:srgbClr val="2A52BF"/>
                </a:solidFill>
                <a:latin typeface="Nanum Square"/>
                <a:ea typeface="Nanum Square"/>
                <a:cs typeface="Nanum Square"/>
                <a:sym typeface="Nanum Square"/>
              </a:rPr>
              <a:t>맡았고</a:t>
            </a:r>
            <a:r>
              <a:rPr lang="en-US" altLang="ko-KR" spc="-100" dirty="0">
                <a:solidFill>
                  <a:srgbClr val="2A52BF"/>
                </a:solidFill>
                <a:latin typeface="Nanum Square"/>
                <a:ea typeface="Nanum Square"/>
                <a:cs typeface="Nanum Square"/>
                <a:sym typeface="Nanum Square"/>
              </a:rPr>
              <a:t>, 15</a:t>
            </a:r>
            <a:r>
              <a:rPr lang="ko-KR" altLang="en-US" spc="-100" dirty="0">
                <a:solidFill>
                  <a:srgbClr val="2A52BF"/>
                </a:solidFill>
                <a:latin typeface="Nanum Square"/>
                <a:ea typeface="Nanum Square"/>
                <a:cs typeface="Nanum Square"/>
                <a:sym typeface="Nanum Square"/>
              </a:rPr>
              <a:t>개의 팀 중에서 </a:t>
            </a:r>
            <a:r>
              <a:rPr lang="en-US" altLang="ko-KR" spc="-100" dirty="0">
                <a:solidFill>
                  <a:srgbClr val="2A52BF"/>
                </a:solidFill>
                <a:latin typeface="Nanum Square"/>
                <a:ea typeface="Nanum Square"/>
                <a:cs typeface="Nanum Square"/>
                <a:sym typeface="Nanum Square"/>
              </a:rPr>
              <a:t>5</a:t>
            </a:r>
            <a:r>
              <a:rPr lang="ko-KR" altLang="en-US" spc="-100" dirty="0">
                <a:solidFill>
                  <a:srgbClr val="2A52BF"/>
                </a:solidFill>
                <a:latin typeface="Nanum Square"/>
                <a:ea typeface="Nanum Square"/>
                <a:cs typeface="Nanum Square"/>
                <a:sym typeface="Nanum Square"/>
              </a:rPr>
              <a:t>등을 기록하는 </a:t>
            </a:r>
            <a:endParaRPr lang="en-US" altLang="ko-KR" spc="-100" dirty="0">
              <a:solidFill>
                <a:srgbClr val="2A52BF"/>
              </a:solidFill>
              <a:latin typeface="Nanum Square"/>
              <a:ea typeface="Nanum Square"/>
              <a:cs typeface="Nanum Square"/>
              <a:sym typeface="Nanum Square"/>
            </a:endParaRPr>
          </a:p>
          <a:p>
            <a:pPr algn="ctr">
              <a:lnSpc>
                <a:spcPts val="3380"/>
              </a:lnSpc>
            </a:pPr>
            <a:r>
              <a:rPr lang="ko-KR" altLang="en-US" spc="-100" dirty="0">
                <a:solidFill>
                  <a:srgbClr val="2A52BF"/>
                </a:solidFill>
                <a:latin typeface="Nanum Square"/>
                <a:ea typeface="Nanum Square"/>
                <a:cs typeface="Nanum Square"/>
                <a:sym typeface="Nanum Square"/>
              </a:rPr>
              <a:t>성공적인 결과를 냈습니다</a:t>
            </a:r>
            <a:r>
              <a:rPr lang="en-US" altLang="ko-KR" spc="-100" dirty="0">
                <a:solidFill>
                  <a:srgbClr val="2A52BF"/>
                </a:solidFill>
                <a:latin typeface="Nanum Square"/>
                <a:ea typeface="Nanum Square"/>
                <a:cs typeface="Nanum Square"/>
                <a:sym typeface="Nanum Square"/>
              </a:rPr>
              <a:t>.</a:t>
            </a:r>
            <a:endParaRPr lang="en-US" sz="1800" spc="-100" dirty="0">
              <a:solidFill>
                <a:srgbClr val="2A52BF"/>
              </a:solidFill>
              <a:latin typeface="Nanum Square"/>
              <a:ea typeface="Nanum Square"/>
              <a:cs typeface="Nanum Square"/>
              <a:sym typeface="Nanum Square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85F23C2E-7C1A-6B63-8DB0-17A93E2A3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671" y="2684775"/>
            <a:ext cx="4185672" cy="491744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8B1031E-5657-BF55-FAE0-DA87FF3495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87" y="3640262"/>
            <a:ext cx="4231480" cy="300647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5638800" y="1004177"/>
            <a:ext cx="5523355" cy="412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07"/>
              </a:lnSpc>
            </a:pPr>
            <a:r>
              <a:rPr lang="en-US" sz="2399" b="1" spc="-119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2D </a:t>
            </a:r>
            <a:r>
              <a:rPr lang="ko-KR" altLang="en-US" sz="2399" b="1" spc="-119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게임 </a:t>
            </a:r>
            <a:r>
              <a:rPr lang="ko-KR" altLang="en-US" sz="2399" b="1" spc="-119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애니메이터</a:t>
            </a:r>
            <a:r>
              <a:rPr lang="ko-KR" altLang="en-US" sz="2399" b="1" spc="-119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</a:t>
            </a:r>
            <a:r>
              <a:rPr lang="ko-KR" altLang="en-US" sz="2399" b="1" spc="-119" dirty="0" err="1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작업물</a:t>
            </a:r>
            <a:r>
              <a:rPr lang="en-US" sz="2399" b="1" spc="-119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| 2024년 3월 – 9</a:t>
            </a:r>
            <a:r>
              <a:rPr lang="ko-KR" altLang="en-US" sz="2399" b="1" spc="-119" dirty="0">
                <a:solidFill>
                  <a:srgbClr val="2A52B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월</a:t>
            </a:r>
            <a:endParaRPr lang="en-US" altLang="ko-KR" sz="2399" b="1" spc="-119" dirty="0">
              <a:solidFill>
                <a:srgbClr val="2A52BF"/>
              </a:solidFill>
              <a:latin typeface="Nanum Square Bold"/>
              <a:ea typeface="Nanum Square Bold"/>
              <a:cs typeface="Nanum Square Bold"/>
              <a:sym typeface="Nanum Square Bold"/>
            </a:endParaRPr>
          </a:p>
        </p:txBody>
      </p:sp>
      <p:sp>
        <p:nvSpPr>
          <p:cNvPr id="6" name="AutoShape 6"/>
          <p:cNvSpPr/>
          <p:nvPr/>
        </p:nvSpPr>
        <p:spPr>
          <a:xfrm flipV="1">
            <a:off x="476536" y="1210259"/>
            <a:ext cx="0" cy="7470304"/>
          </a:xfrm>
          <a:prstGeom prst="line">
            <a:avLst/>
          </a:prstGeom>
          <a:ln w="47625" cap="flat">
            <a:solidFill>
              <a:srgbClr val="2A52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flipV="1">
            <a:off x="17811464" y="1210259"/>
            <a:ext cx="0" cy="7470304"/>
          </a:xfrm>
          <a:prstGeom prst="line">
            <a:avLst/>
          </a:prstGeom>
          <a:ln w="47625" cap="flat">
            <a:solidFill>
              <a:srgbClr val="2A52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4118130" y="7847836"/>
            <a:ext cx="3501843" cy="115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8"/>
              </a:lnSpc>
            </a:pPr>
            <a:r>
              <a:rPr lang="en-US" sz="10400" spc="260" dirty="0">
                <a:solidFill>
                  <a:srgbClr val="2A52BF"/>
                </a:solidFill>
                <a:latin typeface="Extenda 20 Micro"/>
                <a:ea typeface="Extenda 20 Micro"/>
                <a:cs typeface="Extenda 20 Micro"/>
                <a:sym typeface="Extenda 20 Micro"/>
              </a:rPr>
              <a:t>PORTFOLIO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118130" y="8694280"/>
            <a:ext cx="3501843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6000" spc="150" dirty="0">
                <a:solidFill>
                  <a:srgbClr val="2A52BF"/>
                </a:solidFill>
                <a:latin typeface="Extenda 20 Micro"/>
                <a:ea typeface="Extenda 20 Micro"/>
                <a:cs typeface="Extenda 20 Micro"/>
                <a:sym typeface="Extenda 20 Micro"/>
              </a:rPr>
              <a:t>2D ANIMATOR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6723314" y="9006332"/>
            <a:ext cx="309336" cy="309336"/>
          </a:xfrm>
          <a:custGeom>
            <a:avLst/>
            <a:gdLst/>
            <a:ahLst/>
            <a:cxnLst/>
            <a:rect l="l" t="t" r="r" b="b"/>
            <a:pathLst>
              <a:path w="309336" h="309336">
                <a:moveTo>
                  <a:pt x="309336" y="0"/>
                </a:moveTo>
                <a:lnTo>
                  <a:pt x="0" y="0"/>
                </a:lnTo>
                <a:lnTo>
                  <a:pt x="0" y="309335"/>
                </a:lnTo>
                <a:lnTo>
                  <a:pt x="309336" y="309335"/>
                </a:lnTo>
                <a:lnTo>
                  <a:pt x="30933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380790" y="1148741"/>
            <a:ext cx="191492" cy="191492"/>
            <a:chOff x="0" y="0"/>
            <a:chExt cx="57818" cy="5781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715718" y="1148741"/>
            <a:ext cx="191492" cy="191492"/>
            <a:chOff x="0" y="0"/>
            <a:chExt cx="57818" cy="5781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80790" y="8584817"/>
            <a:ext cx="191492" cy="191492"/>
            <a:chOff x="0" y="0"/>
            <a:chExt cx="57818" cy="5781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715718" y="8584817"/>
            <a:ext cx="191492" cy="191492"/>
            <a:chOff x="0" y="0"/>
            <a:chExt cx="57818" cy="5781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id="{037B13EA-CAFA-4211-A8A4-510849F1A5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0" y="1714500"/>
            <a:ext cx="4078176" cy="2622981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96D8BC82-1685-2C3B-F0C3-AA1D0D954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914900"/>
            <a:ext cx="3515568" cy="3052276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83B5EB48-AA5B-D16C-BFA4-9C93164727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81" y="2324100"/>
            <a:ext cx="4161519" cy="4875670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FFDB2643-D5A1-3A10-9114-5E5A357EFE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021" y="2156203"/>
            <a:ext cx="4034986" cy="2614015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6C452FC1-CDDF-F759-3A8B-9DCF7A0A0B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043" y="4976908"/>
            <a:ext cx="4884039" cy="386283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 flipV="1">
            <a:off x="476536" y="1210259"/>
            <a:ext cx="0" cy="7470304"/>
          </a:xfrm>
          <a:prstGeom prst="line">
            <a:avLst/>
          </a:prstGeom>
          <a:ln w="47625" cap="flat">
            <a:solidFill>
              <a:srgbClr val="2A52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flipV="1">
            <a:off x="17811464" y="1210259"/>
            <a:ext cx="0" cy="7470304"/>
          </a:xfrm>
          <a:prstGeom prst="line">
            <a:avLst/>
          </a:prstGeom>
          <a:ln w="47625" cap="flat">
            <a:solidFill>
              <a:srgbClr val="2A52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380790" y="1148741"/>
            <a:ext cx="191492" cy="191492"/>
            <a:chOff x="0" y="0"/>
            <a:chExt cx="57818" cy="5781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715718" y="1148741"/>
            <a:ext cx="191492" cy="191492"/>
            <a:chOff x="0" y="0"/>
            <a:chExt cx="57818" cy="578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80790" y="8584817"/>
            <a:ext cx="191492" cy="191492"/>
            <a:chOff x="0" y="0"/>
            <a:chExt cx="57818" cy="578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7715718" y="8584817"/>
            <a:ext cx="191492" cy="191492"/>
            <a:chOff x="0" y="0"/>
            <a:chExt cx="57818" cy="5781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sp>
        <p:nvSpPr>
          <p:cNvPr id="27" name="TextBox 8">
            <a:extLst>
              <a:ext uri="{FF2B5EF4-FFF2-40B4-BE49-F238E27FC236}">
                <a16:creationId xmlns:a16="http://schemas.microsoft.com/office/drawing/2014/main" id="{2254E2C7-0C70-F1F0-D53C-BBDC3BA3D882}"/>
              </a:ext>
            </a:extLst>
          </p:cNvPr>
          <p:cNvSpPr txBox="1"/>
          <p:nvPr/>
        </p:nvSpPr>
        <p:spPr>
          <a:xfrm>
            <a:off x="14118130" y="7847836"/>
            <a:ext cx="3501843" cy="115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8"/>
              </a:lnSpc>
            </a:pPr>
            <a:r>
              <a:rPr lang="en-US" sz="10400" spc="260" dirty="0">
                <a:solidFill>
                  <a:srgbClr val="2A52BF"/>
                </a:solidFill>
                <a:latin typeface="Extenda 20 Micro"/>
                <a:ea typeface="Extenda 20 Micro"/>
                <a:cs typeface="Extenda 20 Micro"/>
                <a:sym typeface="Extenda 20 Micro"/>
              </a:rPr>
              <a:t>PORTFOLIO</a:t>
            </a: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CBD3983A-20E8-B372-E84C-9B57B0026B1D}"/>
              </a:ext>
            </a:extLst>
          </p:cNvPr>
          <p:cNvSpPr txBox="1"/>
          <p:nvPr/>
        </p:nvSpPr>
        <p:spPr>
          <a:xfrm>
            <a:off x="14118130" y="8694280"/>
            <a:ext cx="3501843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6000" spc="150" dirty="0">
                <a:solidFill>
                  <a:srgbClr val="2A52BF"/>
                </a:solidFill>
                <a:latin typeface="Extenda 20 Micro"/>
                <a:ea typeface="Extenda 20 Micro"/>
                <a:cs typeface="Extenda 20 Micro"/>
                <a:sym typeface="Extenda 20 Micro"/>
              </a:rPr>
              <a:t>2D ANIMATOR</a:t>
            </a:r>
          </a:p>
        </p:txBody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1BD40E47-CE6E-E110-71F4-50BFF85F9A54}"/>
              </a:ext>
            </a:extLst>
          </p:cNvPr>
          <p:cNvSpPr/>
          <p:nvPr/>
        </p:nvSpPr>
        <p:spPr>
          <a:xfrm flipH="1">
            <a:off x="16723314" y="9006332"/>
            <a:ext cx="309336" cy="309336"/>
          </a:xfrm>
          <a:custGeom>
            <a:avLst/>
            <a:gdLst/>
            <a:ahLst/>
            <a:cxnLst/>
            <a:rect l="l" t="t" r="r" b="b"/>
            <a:pathLst>
              <a:path w="309336" h="309336">
                <a:moveTo>
                  <a:pt x="309336" y="0"/>
                </a:moveTo>
                <a:lnTo>
                  <a:pt x="0" y="0"/>
                </a:lnTo>
                <a:lnTo>
                  <a:pt x="0" y="309335"/>
                </a:lnTo>
                <a:lnTo>
                  <a:pt x="309336" y="309335"/>
                </a:lnTo>
                <a:lnTo>
                  <a:pt x="30933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E820610B-570F-BF73-77F6-DDF43447FE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36" y="999291"/>
            <a:ext cx="2819399" cy="3403689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E19F5257-1BA7-6AC1-CBD0-48FB1B0464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730886"/>
            <a:ext cx="1961654" cy="378410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31F5EFAD-261D-89CA-DECA-57E2BAF7CB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495" y="489573"/>
            <a:ext cx="3162148" cy="4044327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81A403F-FC8B-255F-9897-59ECB974AC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801" y="4986411"/>
            <a:ext cx="3501842" cy="3722778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A62AF4F1-9771-0A1D-D6B8-F14D71C6E1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758" y="2122395"/>
            <a:ext cx="3501843" cy="45005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22B14-5F3A-B801-156F-988E94C25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>
            <a:extLst>
              <a:ext uri="{FF2B5EF4-FFF2-40B4-BE49-F238E27FC236}">
                <a16:creationId xmlns:a16="http://schemas.microsoft.com/office/drawing/2014/main" id="{B94FF432-CE86-C1E4-7379-C62AEBD976B5}"/>
              </a:ext>
            </a:extLst>
          </p:cNvPr>
          <p:cNvSpPr/>
          <p:nvPr/>
        </p:nvSpPr>
        <p:spPr>
          <a:xfrm flipV="1">
            <a:off x="476536" y="1210259"/>
            <a:ext cx="0" cy="7470304"/>
          </a:xfrm>
          <a:prstGeom prst="line">
            <a:avLst/>
          </a:prstGeom>
          <a:ln w="47625" cap="flat">
            <a:solidFill>
              <a:srgbClr val="2A52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61BFBA9E-3960-E9EB-5833-D3A381E99E6F}"/>
              </a:ext>
            </a:extLst>
          </p:cNvPr>
          <p:cNvSpPr/>
          <p:nvPr/>
        </p:nvSpPr>
        <p:spPr>
          <a:xfrm flipV="1">
            <a:off x="17811464" y="1210259"/>
            <a:ext cx="0" cy="7470304"/>
          </a:xfrm>
          <a:prstGeom prst="line">
            <a:avLst/>
          </a:prstGeom>
          <a:ln w="47625" cap="flat">
            <a:solidFill>
              <a:srgbClr val="2A52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0AAEFDE-87A7-2DC5-414F-45FB6AB149E5}"/>
              </a:ext>
            </a:extLst>
          </p:cNvPr>
          <p:cNvGrpSpPr/>
          <p:nvPr/>
        </p:nvGrpSpPr>
        <p:grpSpPr>
          <a:xfrm>
            <a:off x="380790" y="1148741"/>
            <a:ext cx="191492" cy="191492"/>
            <a:chOff x="0" y="0"/>
            <a:chExt cx="57818" cy="57818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56A542C2-451F-37AF-3204-A45C2DC08EB4}"/>
                </a:ext>
              </a:extLst>
            </p:cNvPr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9504C619-99F0-CD5D-0FE4-025C34EB308E}"/>
                </a:ext>
              </a:extLst>
            </p:cNvPr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A7F57934-6E15-13AE-0D5B-38B38BA409C2}"/>
              </a:ext>
            </a:extLst>
          </p:cNvPr>
          <p:cNvGrpSpPr/>
          <p:nvPr/>
        </p:nvGrpSpPr>
        <p:grpSpPr>
          <a:xfrm>
            <a:off x="17715718" y="1148741"/>
            <a:ext cx="191492" cy="191492"/>
            <a:chOff x="0" y="0"/>
            <a:chExt cx="57818" cy="57818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4CA864E-37B3-CE38-B20B-5D4E2DFEF813}"/>
                </a:ext>
              </a:extLst>
            </p:cNvPr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F6A7024B-022B-B021-DF6D-DFB4BD73FE5E}"/>
                </a:ext>
              </a:extLst>
            </p:cNvPr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E2D563FA-A810-E7F0-4793-3A5F58C0CDFA}"/>
              </a:ext>
            </a:extLst>
          </p:cNvPr>
          <p:cNvGrpSpPr/>
          <p:nvPr/>
        </p:nvGrpSpPr>
        <p:grpSpPr>
          <a:xfrm>
            <a:off x="380790" y="8584817"/>
            <a:ext cx="191492" cy="191492"/>
            <a:chOff x="0" y="0"/>
            <a:chExt cx="57818" cy="57818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73C6CAB1-ED12-844B-EED0-506021F3EA35}"/>
                </a:ext>
              </a:extLst>
            </p:cNvPr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DBE9A844-4C39-9609-101D-8D56E2A4F2D6}"/>
                </a:ext>
              </a:extLst>
            </p:cNvPr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EA2FB210-3661-D1C8-458B-C43557CA602C}"/>
              </a:ext>
            </a:extLst>
          </p:cNvPr>
          <p:cNvGrpSpPr/>
          <p:nvPr/>
        </p:nvGrpSpPr>
        <p:grpSpPr>
          <a:xfrm>
            <a:off x="17715718" y="8584817"/>
            <a:ext cx="191492" cy="191492"/>
            <a:chOff x="0" y="0"/>
            <a:chExt cx="57818" cy="57818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7FF9B86E-FD7B-1CCB-209C-AA3314FD4F62}"/>
                </a:ext>
              </a:extLst>
            </p:cNvPr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DE290EB2-2028-8657-CAB2-95B9286745B7}"/>
                </a:ext>
              </a:extLst>
            </p:cNvPr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sp>
        <p:nvSpPr>
          <p:cNvPr id="27" name="TextBox 8">
            <a:extLst>
              <a:ext uri="{FF2B5EF4-FFF2-40B4-BE49-F238E27FC236}">
                <a16:creationId xmlns:a16="http://schemas.microsoft.com/office/drawing/2014/main" id="{D9A2CA81-4847-C336-9AEB-60932D3C0A2B}"/>
              </a:ext>
            </a:extLst>
          </p:cNvPr>
          <p:cNvSpPr txBox="1"/>
          <p:nvPr/>
        </p:nvSpPr>
        <p:spPr>
          <a:xfrm>
            <a:off x="14118130" y="7847836"/>
            <a:ext cx="3501843" cy="115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8"/>
              </a:lnSpc>
            </a:pPr>
            <a:r>
              <a:rPr lang="en-US" sz="10400" spc="260" dirty="0">
                <a:solidFill>
                  <a:srgbClr val="2A52BF"/>
                </a:solidFill>
                <a:latin typeface="Extenda 20 Micro"/>
                <a:ea typeface="Extenda 20 Micro"/>
                <a:cs typeface="Extenda 20 Micro"/>
                <a:sym typeface="Extenda 20 Micro"/>
              </a:rPr>
              <a:t>PORTFOLIO</a:t>
            </a: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AE77B05B-A048-68DE-7058-BF1F9B4331F3}"/>
              </a:ext>
            </a:extLst>
          </p:cNvPr>
          <p:cNvSpPr txBox="1"/>
          <p:nvPr/>
        </p:nvSpPr>
        <p:spPr>
          <a:xfrm>
            <a:off x="14118130" y="8694280"/>
            <a:ext cx="3501843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6000" spc="150" dirty="0">
                <a:solidFill>
                  <a:srgbClr val="2A52BF"/>
                </a:solidFill>
                <a:latin typeface="Extenda 20 Micro"/>
                <a:ea typeface="Extenda 20 Micro"/>
                <a:cs typeface="Extenda 20 Micro"/>
                <a:sym typeface="Extenda 20 Micro"/>
              </a:rPr>
              <a:t>2D ANIMATOR</a:t>
            </a:r>
          </a:p>
        </p:txBody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A29136CE-BB39-F695-D390-7F00C7EF49B8}"/>
              </a:ext>
            </a:extLst>
          </p:cNvPr>
          <p:cNvSpPr/>
          <p:nvPr/>
        </p:nvSpPr>
        <p:spPr>
          <a:xfrm flipH="1">
            <a:off x="16723314" y="9006332"/>
            <a:ext cx="309336" cy="309336"/>
          </a:xfrm>
          <a:custGeom>
            <a:avLst/>
            <a:gdLst/>
            <a:ahLst/>
            <a:cxnLst/>
            <a:rect l="l" t="t" r="r" b="b"/>
            <a:pathLst>
              <a:path w="309336" h="309336">
                <a:moveTo>
                  <a:pt x="309336" y="0"/>
                </a:moveTo>
                <a:lnTo>
                  <a:pt x="0" y="0"/>
                </a:lnTo>
                <a:lnTo>
                  <a:pt x="0" y="309335"/>
                </a:lnTo>
                <a:lnTo>
                  <a:pt x="309336" y="309335"/>
                </a:lnTo>
                <a:lnTo>
                  <a:pt x="30933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6FC24BE-24FF-B3C4-46B6-58007B6A76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93" y="1245449"/>
            <a:ext cx="3413131" cy="298365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F5CD5CA-B17A-6B43-EEE1-8C7C9357AD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835" y="4677381"/>
            <a:ext cx="4012044" cy="409943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5A1B396-F9AC-370C-D748-AB218DA645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942" y="2267524"/>
            <a:ext cx="5431031" cy="428450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0AAD9839-ABBC-8C11-8923-E35124DCE2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107" y="2295685"/>
            <a:ext cx="5336579" cy="472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95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69D45-C75B-0FA1-4652-DFFFAB66E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>
            <a:extLst>
              <a:ext uri="{FF2B5EF4-FFF2-40B4-BE49-F238E27FC236}">
                <a16:creationId xmlns:a16="http://schemas.microsoft.com/office/drawing/2014/main" id="{561C8BB3-C446-9A68-DD16-8E73F543A1B8}"/>
              </a:ext>
            </a:extLst>
          </p:cNvPr>
          <p:cNvSpPr/>
          <p:nvPr/>
        </p:nvSpPr>
        <p:spPr>
          <a:xfrm flipV="1">
            <a:off x="476536" y="1210259"/>
            <a:ext cx="0" cy="7470304"/>
          </a:xfrm>
          <a:prstGeom prst="line">
            <a:avLst/>
          </a:prstGeom>
          <a:ln w="47625" cap="flat">
            <a:solidFill>
              <a:srgbClr val="2A52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32EDB4C8-EABF-B84C-63D3-E6DE0C58E32D}"/>
              </a:ext>
            </a:extLst>
          </p:cNvPr>
          <p:cNvSpPr/>
          <p:nvPr/>
        </p:nvSpPr>
        <p:spPr>
          <a:xfrm flipV="1">
            <a:off x="17811464" y="1210259"/>
            <a:ext cx="0" cy="7470304"/>
          </a:xfrm>
          <a:prstGeom prst="line">
            <a:avLst/>
          </a:prstGeom>
          <a:ln w="47625" cap="flat">
            <a:solidFill>
              <a:srgbClr val="2A52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63644FF0-5F7D-A9E3-A18D-DEAAA475AA66}"/>
              </a:ext>
            </a:extLst>
          </p:cNvPr>
          <p:cNvGrpSpPr/>
          <p:nvPr/>
        </p:nvGrpSpPr>
        <p:grpSpPr>
          <a:xfrm>
            <a:off x="380790" y="1148741"/>
            <a:ext cx="191492" cy="191492"/>
            <a:chOff x="0" y="0"/>
            <a:chExt cx="57818" cy="57818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D313222-0FBA-3529-45ED-EED9AF433C96}"/>
                </a:ext>
              </a:extLst>
            </p:cNvPr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5E966445-9E4A-2397-8639-4C7188DEA841}"/>
                </a:ext>
              </a:extLst>
            </p:cNvPr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E4B39C4B-838F-2D3C-ADBD-7BDAB1B3BAA4}"/>
              </a:ext>
            </a:extLst>
          </p:cNvPr>
          <p:cNvGrpSpPr/>
          <p:nvPr/>
        </p:nvGrpSpPr>
        <p:grpSpPr>
          <a:xfrm>
            <a:off x="17715718" y="1148741"/>
            <a:ext cx="191492" cy="191492"/>
            <a:chOff x="0" y="0"/>
            <a:chExt cx="57818" cy="57818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673A64C9-C83C-D0DD-B499-B9356463A779}"/>
                </a:ext>
              </a:extLst>
            </p:cNvPr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8796F15B-7872-D22E-4214-6027D10A65EA}"/>
                </a:ext>
              </a:extLst>
            </p:cNvPr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4140DD6E-0C2C-8FBF-8706-12B4DB00E1A0}"/>
              </a:ext>
            </a:extLst>
          </p:cNvPr>
          <p:cNvGrpSpPr/>
          <p:nvPr/>
        </p:nvGrpSpPr>
        <p:grpSpPr>
          <a:xfrm>
            <a:off x="380790" y="8584817"/>
            <a:ext cx="191492" cy="191492"/>
            <a:chOff x="0" y="0"/>
            <a:chExt cx="57818" cy="57818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29A911A3-9F56-3AF8-2339-1FA86F41C45A}"/>
                </a:ext>
              </a:extLst>
            </p:cNvPr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2EE293C2-88C4-0834-3CA2-3EF163BCDD9F}"/>
                </a:ext>
              </a:extLst>
            </p:cNvPr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9DD6E14F-6027-24AE-73B7-C0B018DBC4B7}"/>
              </a:ext>
            </a:extLst>
          </p:cNvPr>
          <p:cNvGrpSpPr/>
          <p:nvPr/>
        </p:nvGrpSpPr>
        <p:grpSpPr>
          <a:xfrm>
            <a:off x="17715718" y="8584817"/>
            <a:ext cx="191492" cy="191492"/>
            <a:chOff x="0" y="0"/>
            <a:chExt cx="57818" cy="57818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7D3767C1-30D7-DD78-89CD-1EBCC788E802}"/>
                </a:ext>
              </a:extLst>
            </p:cNvPr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256A2808-F4DE-2A75-778C-9533D58D5C7E}"/>
                </a:ext>
              </a:extLst>
            </p:cNvPr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sp>
        <p:nvSpPr>
          <p:cNvPr id="27" name="TextBox 8">
            <a:extLst>
              <a:ext uri="{FF2B5EF4-FFF2-40B4-BE49-F238E27FC236}">
                <a16:creationId xmlns:a16="http://schemas.microsoft.com/office/drawing/2014/main" id="{ECD3AC3B-F9DF-55D6-93B0-600223D70F70}"/>
              </a:ext>
            </a:extLst>
          </p:cNvPr>
          <p:cNvSpPr txBox="1"/>
          <p:nvPr/>
        </p:nvSpPr>
        <p:spPr>
          <a:xfrm>
            <a:off x="14118130" y="7847836"/>
            <a:ext cx="3501843" cy="115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8"/>
              </a:lnSpc>
            </a:pPr>
            <a:r>
              <a:rPr lang="en-US" sz="10400" spc="260" dirty="0">
                <a:solidFill>
                  <a:srgbClr val="2A52BF"/>
                </a:solidFill>
                <a:latin typeface="Extenda 20 Micro"/>
                <a:ea typeface="Extenda 20 Micro"/>
                <a:cs typeface="Extenda 20 Micro"/>
                <a:sym typeface="Extenda 20 Micro"/>
              </a:rPr>
              <a:t>PORTFOLIO</a:t>
            </a: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D918F48C-7709-F97E-80E1-18B529492940}"/>
              </a:ext>
            </a:extLst>
          </p:cNvPr>
          <p:cNvSpPr txBox="1"/>
          <p:nvPr/>
        </p:nvSpPr>
        <p:spPr>
          <a:xfrm>
            <a:off x="14118130" y="8694280"/>
            <a:ext cx="3501843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6000" spc="150" dirty="0">
                <a:solidFill>
                  <a:srgbClr val="2A52BF"/>
                </a:solidFill>
                <a:latin typeface="Extenda 20 Micro"/>
                <a:ea typeface="Extenda 20 Micro"/>
                <a:cs typeface="Extenda 20 Micro"/>
                <a:sym typeface="Extenda 20 Micro"/>
              </a:rPr>
              <a:t>2D ANIMATOR</a:t>
            </a:r>
          </a:p>
        </p:txBody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806A890B-6B0D-8606-F0E8-94B64E0FBFF2}"/>
              </a:ext>
            </a:extLst>
          </p:cNvPr>
          <p:cNvSpPr/>
          <p:nvPr/>
        </p:nvSpPr>
        <p:spPr>
          <a:xfrm flipH="1">
            <a:off x="16723314" y="9006332"/>
            <a:ext cx="309336" cy="309336"/>
          </a:xfrm>
          <a:custGeom>
            <a:avLst/>
            <a:gdLst/>
            <a:ahLst/>
            <a:cxnLst/>
            <a:rect l="l" t="t" r="r" b="b"/>
            <a:pathLst>
              <a:path w="309336" h="309336">
                <a:moveTo>
                  <a:pt x="309336" y="0"/>
                </a:moveTo>
                <a:lnTo>
                  <a:pt x="0" y="0"/>
                </a:lnTo>
                <a:lnTo>
                  <a:pt x="0" y="309335"/>
                </a:lnTo>
                <a:lnTo>
                  <a:pt x="309336" y="309335"/>
                </a:lnTo>
                <a:lnTo>
                  <a:pt x="30933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7F7F128-ABFF-195A-D21B-34EDC9DF1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65620"/>
            <a:ext cx="2293174" cy="326231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C0C28BA-FF49-5368-2E92-C3B417745C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33" y="4799010"/>
            <a:ext cx="3330769" cy="420052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47F1719-3E2F-3218-675A-493691ED3D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634840"/>
            <a:ext cx="1937820" cy="3808002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058FD9C8-0D12-2379-E00E-DA5D137691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20" y="4933815"/>
            <a:ext cx="3328988" cy="3567113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5CDCBE5-EA8D-F440-3286-FC7854C844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160" y="3016927"/>
            <a:ext cx="2788138" cy="3127088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AFEDEAE4-FF20-2D51-7C85-9BB3B7B153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8755" y="222488"/>
            <a:ext cx="3747793" cy="59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28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87118-5483-F5B3-F7A7-03D9B3AED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>
            <a:extLst>
              <a:ext uri="{FF2B5EF4-FFF2-40B4-BE49-F238E27FC236}">
                <a16:creationId xmlns:a16="http://schemas.microsoft.com/office/drawing/2014/main" id="{0E0AEEE0-1AD3-0DEC-CC0B-A43217EE9F88}"/>
              </a:ext>
            </a:extLst>
          </p:cNvPr>
          <p:cNvSpPr/>
          <p:nvPr/>
        </p:nvSpPr>
        <p:spPr>
          <a:xfrm flipV="1">
            <a:off x="476536" y="1210259"/>
            <a:ext cx="0" cy="7470304"/>
          </a:xfrm>
          <a:prstGeom prst="line">
            <a:avLst/>
          </a:prstGeom>
          <a:ln w="47625" cap="flat">
            <a:solidFill>
              <a:srgbClr val="2A52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031DE4A0-74A6-F2DE-C161-22009BEA93B9}"/>
              </a:ext>
            </a:extLst>
          </p:cNvPr>
          <p:cNvSpPr/>
          <p:nvPr/>
        </p:nvSpPr>
        <p:spPr>
          <a:xfrm flipV="1">
            <a:off x="17811464" y="1210259"/>
            <a:ext cx="0" cy="7470304"/>
          </a:xfrm>
          <a:prstGeom prst="line">
            <a:avLst/>
          </a:prstGeom>
          <a:ln w="47625" cap="flat">
            <a:solidFill>
              <a:srgbClr val="2A52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34BCC5DE-3C3F-F5EE-4453-1C2746224519}"/>
              </a:ext>
            </a:extLst>
          </p:cNvPr>
          <p:cNvGrpSpPr/>
          <p:nvPr/>
        </p:nvGrpSpPr>
        <p:grpSpPr>
          <a:xfrm>
            <a:off x="380790" y="1148741"/>
            <a:ext cx="191492" cy="191492"/>
            <a:chOff x="0" y="0"/>
            <a:chExt cx="57818" cy="57818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5A30FB80-AFA4-DDB8-4A6B-1CFD3974A0B5}"/>
                </a:ext>
              </a:extLst>
            </p:cNvPr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C23415B-4100-AC18-E24A-C63FB5E0AF2B}"/>
                </a:ext>
              </a:extLst>
            </p:cNvPr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52905D7-B3DF-F15B-33B7-D9F957EA3136}"/>
              </a:ext>
            </a:extLst>
          </p:cNvPr>
          <p:cNvGrpSpPr/>
          <p:nvPr/>
        </p:nvGrpSpPr>
        <p:grpSpPr>
          <a:xfrm>
            <a:off x="17715718" y="1148741"/>
            <a:ext cx="191492" cy="191492"/>
            <a:chOff x="0" y="0"/>
            <a:chExt cx="57818" cy="57818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D9B2E495-68D9-2131-B200-D7211F660DF0}"/>
                </a:ext>
              </a:extLst>
            </p:cNvPr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56BF0B6A-1501-7B25-5E14-9F71DB4AFED0}"/>
                </a:ext>
              </a:extLst>
            </p:cNvPr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ABADE245-EEB5-8DEC-0555-C042CD9EC616}"/>
              </a:ext>
            </a:extLst>
          </p:cNvPr>
          <p:cNvGrpSpPr/>
          <p:nvPr/>
        </p:nvGrpSpPr>
        <p:grpSpPr>
          <a:xfrm>
            <a:off x="380790" y="8584817"/>
            <a:ext cx="191492" cy="191492"/>
            <a:chOff x="0" y="0"/>
            <a:chExt cx="57818" cy="57818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5E97B711-3824-D273-FCE1-6D0A1D9EAF27}"/>
                </a:ext>
              </a:extLst>
            </p:cNvPr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8FDF1727-93E4-D903-688C-3516DB581D33}"/>
                </a:ext>
              </a:extLst>
            </p:cNvPr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FE7129FC-09EE-90EB-3778-17A132FE6B27}"/>
              </a:ext>
            </a:extLst>
          </p:cNvPr>
          <p:cNvGrpSpPr/>
          <p:nvPr/>
        </p:nvGrpSpPr>
        <p:grpSpPr>
          <a:xfrm>
            <a:off x="17715718" y="8584817"/>
            <a:ext cx="191492" cy="191492"/>
            <a:chOff x="0" y="0"/>
            <a:chExt cx="57818" cy="57818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9DE008A2-F97D-B4B4-BAE7-F93A704E2F72}"/>
                </a:ext>
              </a:extLst>
            </p:cNvPr>
            <p:cNvSpPr/>
            <p:nvPr/>
          </p:nvSpPr>
          <p:spPr>
            <a:xfrm>
              <a:off x="0" y="0"/>
              <a:ext cx="57818" cy="57818"/>
            </a:xfrm>
            <a:custGeom>
              <a:avLst/>
              <a:gdLst/>
              <a:ahLst/>
              <a:cxnLst/>
              <a:rect l="l" t="t" r="r" b="b"/>
              <a:pathLst>
                <a:path w="57818" h="57818">
                  <a:moveTo>
                    <a:pt x="0" y="0"/>
                  </a:moveTo>
                  <a:lnTo>
                    <a:pt x="57818" y="0"/>
                  </a:lnTo>
                  <a:lnTo>
                    <a:pt x="57818" y="57818"/>
                  </a:lnTo>
                  <a:lnTo>
                    <a:pt x="0" y="57818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A52B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02F2DE23-689A-476C-C389-57E4C5460F0E}"/>
                </a:ext>
              </a:extLst>
            </p:cNvPr>
            <p:cNvSpPr txBox="1"/>
            <p:nvPr/>
          </p:nvSpPr>
          <p:spPr>
            <a:xfrm>
              <a:off x="0" y="-47625"/>
              <a:ext cx="57818" cy="105443"/>
            </a:xfrm>
            <a:prstGeom prst="rect">
              <a:avLst/>
            </a:prstGeom>
          </p:spPr>
          <p:txBody>
            <a:bodyPr lIns="44312" tIns="44312" rIns="44312" bIns="44312" rtlCol="0" anchor="ctr"/>
            <a:lstStyle/>
            <a:p>
              <a:pPr algn="ctr">
                <a:lnSpc>
                  <a:spcPts val="2320"/>
                </a:lnSpc>
              </a:pPr>
              <a:endParaRPr/>
            </a:p>
          </p:txBody>
        </p:sp>
      </p:grpSp>
      <p:sp>
        <p:nvSpPr>
          <p:cNvPr id="27" name="TextBox 8">
            <a:extLst>
              <a:ext uri="{FF2B5EF4-FFF2-40B4-BE49-F238E27FC236}">
                <a16:creationId xmlns:a16="http://schemas.microsoft.com/office/drawing/2014/main" id="{AA901288-385E-735A-ECCD-94E29D4E43B6}"/>
              </a:ext>
            </a:extLst>
          </p:cNvPr>
          <p:cNvSpPr txBox="1"/>
          <p:nvPr/>
        </p:nvSpPr>
        <p:spPr>
          <a:xfrm>
            <a:off x="14118130" y="7847836"/>
            <a:ext cx="3501843" cy="115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8"/>
              </a:lnSpc>
            </a:pPr>
            <a:r>
              <a:rPr lang="en-US" sz="10400" spc="260" dirty="0">
                <a:solidFill>
                  <a:srgbClr val="2A52BF"/>
                </a:solidFill>
                <a:latin typeface="Extenda 20 Micro"/>
                <a:ea typeface="Extenda 20 Micro"/>
                <a:cs typeface="Extenda 20 Micro"/>
                <a:sym typeface="Extenda 20 Micro"/>
              </a:rPr>
              <a:t>PORTFOLIO</a:t>
            </a: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0DD8E2AF-4E59-7140-5F09-F82E6DA8A2C1}"/>
              </a:ext>
            </a:extLst>
          </p:cNvPr>
          <p:cNvSpPr txBox="1"/>
          <p:nvPr/>
        </p:nvSpPr>
        <p:spPr>
          <a:xfrm>
            <a:off x="14118130" y="8694280"/>
            <a:ext cx="3501843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6000" spc="150" dirty="0">
                <a:solidFill>
                  <a:srgbClr val="2A52BF"/>
                </a:solidFill>
                <a:latin typeface="Extenda 20 Micro"/>
                <a:ea typeface="Extenda 20 Micro"/>
                <a:cs typeface="Extenda 20 Micro"/>
                <a:sym typeface="Extenda 20 Micro"/>
              </a:rPr>
              <a:t>2D ANIMATOR</a:t>
            </a:r>
          </a:p>
        </p:txBody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4CDDCCD2-D326-ABBA-08DC-A89541092AA1}"/>
              </a:ext>
            </a:extLst>
          </p:cNvPr>
          <p:cNvSpPr/>
          <p:nvPr/>
        </p:nvSpPr>
        <p:spPr>
          <a:xfrm flipH="1">
            <a:off x="16723314" y="9006332"/>
            <a:ext cx="309336" cy="309336"/>
          </a:xfrm>
          <a:custGeom>
            <a:avLst/>
            <a:gdLst/>
            <a:ahLst/>
            <a:cxnLst/>
            <a:rect l="l" t="t" r="r" b="b"/>
            <a:pathLst>
              <a:path w="309336" h="309336">
                <a:moveTo>
                  <a:pt x="309336" y="0"/>
                </a:moveTo>
                <a:lnTo>
                  <a:pt x="0" y="0"/>
                </a:lnTo>
                <a:lnTo>
                  <a:pt x="0" y="309335"/>
                </a:lnTo>
                <a:lnTo>
                  <a:pt x="309336" y="309335"/>
                </a:lnTo>
                <a:lnTo>
                  <a:pt x="30933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5650C2B-B32D-444E-3330-FB1BD664C8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347" y="762993"/>
            <a:ext cx="3176685" cy="3429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433483F-C878-C3F5-BB39-465C402B2A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73" y="4721888"/>
            <a:ext cx="4850104" cy="393429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4A3468D-E3FF-A335-C7A8-D0CFA61318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74" y="0"/>
            <a:ext cx="4538662" cy="514359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639DA80B-CFA7-B63B-14ED-CB24E049A2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737" y="2041815"/>
            <a:ext cx="3997913" cy="430035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8EC17D69-3496-B6BA-1A9D-49F0C507EA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390" y="5136903"/>
            <a:ext cx="5020640" cy="485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03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215</Words>
  <Application>Microsoft Office PowerPoint</Application>
  <PresentationFormat>사용자 지정</PresentationFormat>
  <Paragraphs>45</Paragraphs>
  <Slides>13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21" baseType="lpstr">
      <vt:lpstr>Open Sans Bold</vt:lpstr>
      <vt:lpstr>Nanum Square</vt:lpstr>
      <vt:lpstr>Extenda 20 Micro</vt:lpstr>
      <vt:lpstr>Open Sans Medium</vt:lpstr>
      <vt:lpstr>Arial</vt:lpstr>
      <vt:lpstr>Calibri</vt:lpstr>
      <vt:lpstr>Nanum Square Bold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블루 심플한 크리에이터 포트폴리오 프레젠테이션</dc:title>
  <dc:creator>정현욱</dc:creator>
  <cp:lastModifiedBy>정현욱</cp:lastModifiedBy>
  <cp:revision>15</cp:revision>
  <dcterms:created xsi:type="dcterms:W3CDTF">2006-08-16T00:00:00Z</dcterms:created>
  <dcterms:modified xsi:type="dcterms:W3CDTF">2024-12-12T16:43:43Z</dcterms:modified>
  <dc:identifier>DAGXiC37QIQ</dc:identifier>
</cp:coreProperties>
</file>